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notesSlides/_rels/notesSlide30.xml.rels" ContentType="application/vnd.openxmlformats-package.relationships+xml"/>
  <Override PartName="/ppt/notesSlides/_rels/notesSlide29.xml.rels" ContentType="application/vnd.openxmlformats-package.relationships+xml"/>
  <Override PartName="/ppt/notesSlides/_rels/notesSlide28.xml.rels" ContentType="application/vnd.openxmlformats-package.relationships+xml"/>
  <Override PartName="/ppt/notesSlides/_rels/notesSlide26.xml.rels" ContentType="application/vnd.openxmlformats-package.relationships+xml"/>
  <Override PartName="/ppt/notesSlides/_rels/notesSlide25.xml.rels" ContentType="application/vnd.openxmlformats-package.relationships+xml"/>
  <Override PartName="/ppt/notesSlides/_rels/notesSlide15.xml.rels" ContentType="application/vnd.openxmlformats-package.relationships+xml"/>
  <Override PartName="/ppt/notesSlides/_rels/notesSlide17.xml.rels" ContentType="application/vnd.openxmlformats-package.relationships+xml"/>
  <Override PartName="/ppt/notesSlides/_rels/notesSlide22.xml.rels" ContentType="application/vnd.openxmlformats-package.relationships+xml"/>
  <Override PartName="/ppt/notesSlides/_rels/notesSlide12.xml.rels" ContentType="application/vnd.openxmlformats-package.relationships+xml"/>
  <Override PartName="/ppt/notesSlides/_rels/notesSlide21.xml.rels" ContentType="application/vnd.openxmlformats-package.relationships+xml"/>
  <Override PartName="/ppt/notesSlides/_rels/notesSlide14.xml.rels" ContentType="application/vnd.openxmlformats-package.relationships+xml"/>
  <Override PartName="/ppt/notesSlides/_rels/notesSlide19.xml.rels" ContentType="application/vnd.openxmlformats-package.relationships+xml"/>
  <Override PartName="/ppt/notesSlides/_rels/notesSlide11.xml.rels" ContentType="application/vnd.openxmlformats-package.relationships+xml"/>
  <Override PartName="/ppt/notesSlides/_rels/notesSlide10.xml.rels" ContentType="application/vnd.openxmlformats-package.relationships+xml"/>
  <Override PartName="/ppt/notesSlides/_rels/notesSlide9.xml.rels" ContentType="application/vnd.openxmlformats-package.relationships+xml"/>
  <Override PartName="/ppt/notesSlides/_rels/notesSlide27.xml.rels" ContentType="application/vnd.openxmlformats-package.relationships+xml"/>
  <Override PartName="/ppt/notesSlides/_rels/notesSlide7.xml.rels" ContentType="application/vnd.openxmlformats-package.relationships+xml"/>
  <Override PartName="/ppt/notesSlides/_rels/notesSlide4.xml.rels" ContentType="application/vnd.openxmlformats-package.relationships+xml"/>
  <Override PartName="/ppt/notesSlides/_rels/notesSlide18.xml.rels" ContentType="application/vnd.openxmlformats-package.relationships+xml"/>
  <Override PartName="/ppt/notesSlides/_rels/notesSlide24.xml.rels" ContentType="application/vnd.openxmlformats-package.relationships+xml"/>
  <Override PartName="/ppt/notesSlides/_rels/notesSlide2.xml.rels" ContentType="application/vnd.openxmlformats-package.relationships+xml"/>
  <Override PartName="/ppt/notesSlides/notesSlide30.xml" ContentType="application/vnd.openxmlformats-officedocument.presentationml.notesSlide+xml"/>
  <Override PartName="/ppt/notesSlides/notesSlide29.xml" ContentType="application/vnd.openxmlformats-officedocument.presentationml.notesSlide+xml"/>
  <Override PartName="/ppt/notesSlides/notesSlide28.xml" ContentType="application/vnd.openxmlformats-officedocument.presentationml.notesSlide+xml"/>
  <Override PartName="/ppt/notesSlides/notesSlide26.xml" ContentType="application/vnd.openxmlformats-officedocument.presentationml.notesSlide+xml"/>
  <Override PartName="/ppt/notesSlides/notesSlide22.xml" ContentType="application/vnd.openxmlformats-officedocument.presentationml.notesSlide+xml"/>
  <Override PartName="/ppt/notesSlides/notesSlide21.xml" ContentType="application/vnd.openxmlformats-officedocument.presentationml.notesSlide+xml"/>
  <Override PartName="/ppt/notesSlides/notesSlide17.xml" ContentType="application/vnd.openxmlformats-officedocument.presentationml.notesSlide+xml"/>
  <Override PartName="/ppt/notesSlides/notesSlide14.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19.xml" ContentType="application/vnd.openxmlformats-officedocument.presentationml.notesSlide+xml"/>
  <Override PartName="/ppt/notesSlides/notesSlide9.xml" ContentType="application/vnd.openxmlformats-officedocument.presentationml.notesSlide+xml"/>
  <Override PartName="/ppt/notesSlides/notesSlide18.xml" ContentType="application/vnd.openxmlformats-officedocument.presentationml.notesSlide+xml"/>
  <Override PartName="/ppt/notesSlides/notesSlide15.xml" ContentType="application/vnd.openxmlformats-officedocument.presentationml.notesSlide+xml"/>
  <Override PartName="/ppt/notesSlides/notesSlide7.xml" ContentType="application/vnd.openxmlformats-officedocument.presentationml.notesSlide+xml"/>
  <Override PartName="/ppt/notesSlides/notesSlide4.xml" ContentType="application/vnd.openxmlformats-officedocument.presentationml.notesSlide+xml"/>
  <Override PartName="/ppt/notesSlides/notesSlide27.xml" ContentType="application/vnd.openxmlformats-officedocument.presentationml.notesSlide+xml"/>
  <Override PartName="/ppt/notesSlides/notesSlide2.xml" ContentType="application/vnd.openxmlformats-officedocument.presentationml.notesSlide+xml"/>
  <Override PartName="/ppt/slides/_rels/slide29.xml.rels" ContentType="application/vnd.openxmlformats-package.relationships+xml"/>
  <Override PartName="/ppt/slides/_rels/slide31.xml.rels" ContentType="application/vnd.openxmlformats-package.relationships+xml"/>
  <Override PartName="/ppt/slides/_rels/slide28.xml.rels" ContentType="application/vnd.openxmlformats-package.relationships+xml"/>
  <Override PartName="/ppt/slides/_rels/slide24.xml.rels" ContentType="application/vnd.openxmlformats-package.relationships+xml"/>
  <Override PartName="/ppt/slides/_rels/slide23.xml.rels" ContentType="application/vnd.openxmlformats-package.relationships+xml"/>
  <Override PartName="/ppt/slides/_rels/slide26.xml.rels" ContentType="application/vnd.openxmlformats-package.relationships+xml"/>
  <Override PartName="/ppt/slides/_rels/slide21.xml.rels" ContentType="application/vnd.openxmlformats-package.relationships+xml"/>
  <Override PartName="/ppt/slides/_rels/slide19.xml.rels" ContentType="application/vnd.openxmlformats-package.relationships+xml"/>
  <Override PartName="/ppt/slides/_rels/slide18.xml.rels" ContentType="application/vnd.openxmlformats-package.relationships+xml"/>
  <Override PartName="/ppt/slides/_rels/slide14.xml.rels" ContentType="application/vnd.openxmlformats-package.relationships+xml"/>
  <Override PartName="/ppt/slides/_rels/slide25.xml.rels" ContentType="application/vnd.openxmlformats-package.relationships+xml"/>
  <Override PartName="/ppt/slides/_rels/slide13.xml.rels" ContentType="application/vnd.openxmlformats-package.relationships+xml"/>
  <Override PartName="/ppt/slides/_rels/slide27.xml.rels" ContentType="application/vnd.openxmlformats-package.relationships+xml"/>
  <Override PartName="/ppt/slides/_rels/slide20.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30.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6.xml.rels" ContentType="application/vnd.openxmlformats-package.relationships+xml"/>
  <Override PartName="/ppt/slides/_rels/slide22.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5.xml.rels" ContentType="application/vnd.openxmlformats-package.relationships+xml"/>
  <Override PartName="/ppt/slides/_rels/slide17.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29.xml" ContentType="application/vnd.openxmlformats-officedocument.presentationml.slide+xml"/>
  <Override PartName="/ppt/slides/slide25.xml" ContentType="application/vnd.openxmlformats-officedocument.presentationml.slide+xml"/>
  <Override PartName="/ppt/slides/slide30.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3.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s/slide28.xml" ContentType="application/vnd.openxmlformats-officedocument.presentationml.slide+xml"/>
  <Override PartName="/ppt/slides/slide10.xml" ContentType="application/vnd.openxmlformats-officedocument.presentationml.slide+xml"/>
  <Override PartName="/ppt/slides/slide22.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5.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14.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15.xml" ContentType="application/vnd.openxmlformats-officedocument.presentationml.slide+xml"/>
  <Override PartName="/ppt/slides/slide1.xml" ContentType="application/vnd.openxmlformats-officedocument.presentationml.slide+xml"/>
  <Override PartName="/ppt/notesMasters/_rels/notesMaster1.xml.rels" ContentType="application/vnd.openxmlformats-package.relationships+xml"/>
  <Override PartName="/ppt/notesMasters/notesMaster1.xml" ContentType="application/vnd.openxmlformats-officedocument.presentationml.notesMaster+xml"/>
  <Override PartName="/ppt/slideLayouts/slideLayout24.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3.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2.xml" ContentType="application/vnd.openxmlformats-officedocument.presentationml.slideLayout+xml"/>
  <Override PartName="/ppt/slideLayouts/slideLayout9.xml" ContentType="application/vnd.openxmlformats-officedocument.presentationml.slideLayout+xml"/>
  <Override PartName="/ppt/slideLayouts/slideLayout1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18.xml.rels" ContentType="application/vnd.openxmlformats-package.relationships+xml"/>
  <Override PartName="/ppt/slideLayouts/_rels/slideLayout17.xml.rels" ContentType="application/vnd.openxmlformats-package.relationships+xml"/>
  <Override PartName="/ppt/slideLayouts/_rels/slideLayout16.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5.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5.xml.rels" ContentType="application/vnd.openxmlformats-package.relationships+xml"/>
  <Override PartName="/ppt/slideLayouts/_rels/slideLayout24.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6.xml.rels" ContentType="application/vnd.openxmlformats-package.relationships+xml"/>
  <Override PartName="/ppt/slideLayouts/_rels/slideLayout12.xml.rels" ContentType="application/vnd.openxmlformats-package.relationships+xml"/>
  <Override PartName="/ppt/slideLayouts/_rels/slideLayout1.xml.rels" ContentType="application/vnd.openxmlformats-package.relationships+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3.xml" ContentType="application/vnd.openxmlformats-officedocument.presentationml.slideLayout+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media/image5.png" ContentType="image/png"/>
  <Override PartName="/ppt/media/image4.png" ContentType="image/png"/>
  <Override PartName="/ppt/media/image3.png" ContentType="image/png"/>
  <Override PartName="/ppt/media/image2.png" ContentType="image/png"/>
  <Override PartName="/ppt/media/image1.png" ContentType="image/png"/>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presentation.xml" ContentType="application/vnd.openxmlformats-officedocument.presentationml.presentation.main+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Lst>
  <p:sldSz cx="9144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9" name="PlaceHolder 1"/>
          <p:cNvSpPr>
            <a:spLocks noGrp="1"/>
          </p:cNvSpPr>
          <p:nvPr>
            <p:ph type="body"/>
          </p:nvPr>
        </p:nvSpPr>
        <p:spPr>
          <a:xfrm>
            <a:off x="777240" y="4777560"/>
            <a:ext cx="6217560" cy="4525920"/>
          </a:xfrm>
          <a:prstGeom prst="rect">
            <a:avLst/>
          </a:prstGeom>
        </p:spPr>
        <p:txBody>
          <a:bodyPr lIns="0" rIns="0" tIns="0" bIns="0"/>
          <a:p>
            <a:r>
              <a:rPr lang="en-US" sz="2000">
                <a:latin typeface="Arial"/>
              </a:rPr>
              <a:t>Click to edit the notes format</a:t>
            </a:r>
            <a:endParaRPr/>
          </a:p>
        </p:txBody>
      </p:sp>
      <p:sp>
        <p:nvSpPr>
          <p:cNvPr id="80" name="PlaceHolder 2"/>
          <p:cNvSpPr>
            <a:spLocks noGrp="1"/>
          </p:cNvSpPr>
          <p:nvPr>
            <p:ph type="hdr"/>
          </p:nvPr>
        </p:nvSpPr>
        <p:spPr>
          <a:xfrm>
            <a:off x="0" y="0"/>
            <a:ext cx="3372840" cy="502560"/>
          </a:xfrm>
          <a:prstGeom prst="rect">
            <a:avLst/>
          </a:prstGeom>
        </p:spPr>
        <p:txBody>
          <a:bodyPr lIns="0" rIns="0" tIns="0" bIns="0"/>
          <a:p>
            <a:r>
              <a:rPr lang="en-US" sz="1400">
                <a:latin typeface="Times New Roman"/>
              </a:rPr>
              <a:t>&lt;header&gt;</a:t>
            </a:r>
            <a:endParaRPr/>
          </a:p>
        </p:txBody>
      </p:sp>
      <p:sp>
        <p:nvSpPr>
          <p:cNvPr id="81" name="PlaceHolder 3"/>
          <p:cNvSpPr>
            <a:spLocks noGrp="1"/>
          </p:cNvSpPr>
          <p:nvPr>
            <p:ph type="dt"/>
          </p:nvPr>
        </p:nvSpPr>
        <p:spPr>
          <a:xfrm>
            <a:off x="4399200" y="0"/>
            <a:ext cx="3372840" cy="502560"/>
          </a:xfrm>
          <a:prstGeom prst="rect">
            <a:avLst/>
          </a:prstGeom>
        </p:spPr>
        <p:txBody>
          <a:bodyPr lIns="0" rIns="0" tIns="0" bIns="0"/>
          <a:p>
            <a:pPr algn="r"/>
            <a:r>
              <a:rPr lang="en-US" sz="1400">
                <a:latin typeface="Times New Roman"/>
              </a:rPr>
              <a:t>&lt;date/time&gt;</a:t>
            </a:r>
            <a:endParaRPr/>
          </a:p>
        </p:txBody>
      </p:sp>
      <p:sp>
        <p:nvSpPr>
          <p:cNvPr id="82" name="PlaceHolder 4"/>
          <p:cNvSpPr>
            <a:spLocks noGrp="1"/>
          </p:cNvSpPr>
          <p:nvPr>
            <p:ph type="ftr"/>
          </p:nvPr>
        </p:nvSpPr>
        <p:spPr>
          <a:xfrm>
            <a:off x="0" y="9555480"/>
            <a:ext cx="3372840" cy="502560"/>
          </a:xfrm>
          <a:prstGeom prst="rect">
            <a:avLst/>
          </a:prstGeom>
        </p:spPr>
        <p:txBody>
          <a:bodyPr lIns="0" rIns="0" tIns="0" bIns="0" anchor="b"/>
          <a:p>
            <a:r>
              <a:rPr lang="en-US" sz="1400">
                <a:latin typeface="Times New Roman"/>
              </a:rPr>
              <a:t>&lt;footer&gt;</a:t>
            </a:r>
            <a:endParaRPr/>
          </a:p>
        </p:txBody>
      </p:sp>
      <p:sp>
        <p:nvSpPr>
          <p:cNvPr id="83" name="PlaceHolder 5"/>
          <p:cNvSpPr>
            <a:spLocks noGrp="1"/>
          </p:cNvSpPr>
          <p:nvPr>
            <p:ph type="sldNum"/>
          </p:nvPr>
        </p:nvSpPr>
        <p:spPr>
          <a:xfrm>
            <a:off x="4399200" y="9555480"/>
            <a:ext cx="3372840" cy="502560"/>
          </a:xfrm>
          <a:prstGeom prst="rect">
            <a:avLst/>
          </a:prstGeom>
        </p:spPr>
        <p:txBody>
          <a:bodyPr lIns="0" rIns="0" tIns="0" bIns="0" anchor="b"/>
          <a:p>
            <a:pPr algn="r"/>
            <a:fld id="{76B6BEB7-C906-477E-A605-A8FF52417308}" type="slidenum">
              <a:rPr lang="en-US" sz="1400">
                <a:latin typeface="Times New Roman"/>
              </a:rPr>
              <a:t>&lt;number&gt;</a:t>
            </a:fld>
            <a:endParaRPr/>
          </a:p>
        </p:txBody>
      </p:sp>
    </p:spTree>
  </p:cSld>
  <p:clrMap bg1="lt1" bg2="lt2" tx1="dk1" tx2="dk2" accent1="accent1" accent2="accent2" accent3="accent3" accent4="accent4" accent5="accent5" accent6="accent6" hlink="hlink" folHlink="folHlink"/>
</p:notesMaster>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_rels/notesSlide17.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
</Relationships>
</file>

<file path=ppt/notesSlides/_rels/notesSlide18.xml.rels><?xml version="1.0" encoding="UTF-8"?>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
</Relationships>
</file>

<file path=ppt/notesSlides/_rels/notesSlide19.xml.rels><?xml version="1.0" encoding="UTF-8"?>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21.xml.rels><?xml version="1.0" encoding="UTF-8"?>
<Relationships xmlns="http://schemas.openxmlformats.org/package/2006/relationships"><Relationship Id="rId1" Type="http://schemas.openxmlformats.org/officeDocument/2006/relationships/slide" Target="../slides/slide21.xml"/><Relationship Id="rId2" Type="http://schemas.openxmlformats.org/officeDocument/2006/relationships/notesMaster" Target="../notesMasters/notesMaster1.xml"/>
</Relationships>
</file>

<file path=ppt/notesSlides/_rels/notesSlide22.xml.rels><?xml version="1.0" encoding="UTF-8"?>
<Relationships xmlns="http://schemas.openxmlformats.org/package/2006/relationships"><Relationship Id="rId1" Type="http://schemas.openxmlformats.org/officeDocument/2006/relationships/slide" Target="../slides/slide22.xml"/><Relationship Id="rId2" Type="http://schemas.openxmlformats.org/officeDocument/2006/relationships/notesMaster" Target="../notesMasters/notesMaster1.xml"/>
</Relationships>
</file>

<file path=ppt/notesSlides/_rels/notesSlide24.xml.rels><?xml version="1.0" encoding="UTF-8"?>
<Relationships xmlns="http://schemas.openxmlformats.org/package/2006/relationships"><Relationship Id="rId1" Type="http://schemas.openxmlformats.org/officeDocument/2006/relationships/slide" Target="../slides/slide24.xml"/><Relationship Id="rId2" Type="http://schemas.openxmlformats.org/officeDocument/2006/relationships/notesMaster" Target="../notesMasters/notesMaster1.xml"/>
</Relationships>
</file>

<file path=ppt/notesSlides/_rels/notesSlide25.xml.rels><?xml version="1.0" encoding="UTF-8"?>
<Relationships xmlns="http://schemas.openxmlformats.org/package/2006/relationships"><Relationship Id="rId1" Type="http://schemas.openxmlformats.org/officeDocument/2006/relationships/slide" Target="../slides/slide25.xml"/><Relationship Id="rId2" Type="http://schemas.openxmlformats.org/officeDocument/2006/relationships/notesMaster" Target="../notesMasters/notesMaster1.xml"/>
</Relationships>
</file>

<file path=ppt/notesSlides/_rels/notesSlide26.xml.rels><?xml version="1.0" encoding="UTF-8"?>
<Relationships xmlns="http://schemas.openxmlformats.org/package/2006/relationships"><Relationship Id="rId1" Type="http://schemas.openxmlformats.org/officeDocument/2006/relationships/slide" Target="../slides/slide26.xml"/><Relationship Id="rId2" Type="http://schemas.openxmlformats.org/officeDocument/2006/relationships/notesMaster" Target="../notesMasters/notesMaster1.xml"/>
</Relationships>
</file>

<file path=ppt/notesSlides/_rels/notesSlide27.xml.rels><?xml version="1.0" encoding="UTF-8"?>
<Relationships xmlns="http://schemas.openxmlformats.org/package/2006/relationships"><Relationship Id="rId1" Type="http://schemas.openxmlformats.org/officeDocument/2006/relationships/slide" Target="../slides/slide27.xml"/><Relationship Id="rId2" Type="http://schemas.openxmlformats.org/officeDocument/2006/relationships/notesMaster" Target="../notesMasters/notesMaster1.xml"/>
</Relationships>
</file>

<file path=ppt/notesSlides/_rels/notesSlide28.xml.rels><?xml version="1.0" encoding="UTF-8"?>
<Relationships xmlns="http://schemas.openxmlformats.org/package/2006/relationships"><Relationship Id="rId1" Type="http://schemas.openxmlformats.org/officeDocument/2006/relationships/slide" Target="../slides/slide28.xml"/><Relationship Id="rId2" Type="http://schemas.openxmlformats.org/officeDocument/2006/relationships/notesMaster" Target="../notesMasters/notesMaster1.xml"/>
</Relationships>
</file>

<file path=ppt/notesSlides/_rels/notesSlide29.xml.rels><?xml version="1.0" encoding="UTF-8"?>
<Relationships xmlns="http://schemas.openxmlformats.org/package/2006/relationships"><Relationship Id="rId1" Type="http://schemas.openxmlformats.org/officeDocument/2006/relationships/slide" Target="../slides/slide29.xml"/><Relationship Id="rId2" Type="http://schemas.openxmlformats.org/officeDocument/2006/relationships/notesMaster" Target="../notesMasters/notesMaster1.xml"/>
</Relationships>
</file>

<file path=ppt/notesSlides/_rels/notesSlide30.xml.rels><?xml version="1.0" encoding="UTF-8"?>
<Relationships xmlns="http://schemas.openxmlformats.org/package/2006/relationships"><Relationship Id="rId1" Type="http://schemas.openxmlformats.org/officeDocument/2006/relationships/slide" Target="../slides/slide30.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0.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7" name="PlaceHolder 1"/>
          <p:cNvSpPr>
            <a:spLocks noGrp="1"/>
          </p:cNvSpPr>
          <p:nvPr>
            <p:ph type="body"/>
          </p:nvPr>
        </p:nvSpPr>
        <p:spPr>
          <a:xfrm>
            <a:off x="685800" y="4343400"/>
            <a:ext cx="5486040" cy="4114440"/>
          </a:xfrm>
          <a:prstGeom prst="rect">
            <a:avLst/>
          </a:prstGeom>
        </p:spPr>
        <p:txBody>
          <a:bodyPr/>
          <a:p>
            <a:pPr>
              <a:lnSpc>
                <a:spcPct val="100000"/>
              </a:lnSpc>
            </a:pPr>
            <a:r>
              <a:rPr lang="en-US" sz="1200" strike="noStrike">
                <a:solidFill>
                  <a:srgbClr val="000000"/>
                </a:solidFill>
                <a:latin typeface="+mn-lt"/>
                <a:ea typeface="+mn-ea"/>
              </a:rPr>
              <a:t>Texas and Oklahoma disagree on the impact of a failure to make payments pursuant to the terms of the shut in clause. </a:t>
            </a:r>
            <a:endParaRPr/>
          </a:p>
          <a:p>
            <a:pPr>
              <a:lnSpc>
                <a:spcPct val="100000"/>
              </a:lnSpc>
            </a:pPr>
            <a:r>
              <a:rPr lang="en-US" sz="1200" strike="noStrike">
                <a:solidFill>
                  <a:srgbClr val="000000"/>
                </a:solidFill>
                <a:latin typeface="+mn-lt"/>
                <a:ea typeface="+mn-ea"/>
              </a:rPr>
              <a:t>This disagreement is likely the result of each state’s treatment of the leasehold estate itself. </a:t>
            </a:r>
            <a:endParaRPr/>
          </a:p>
          <a:p>
            <a:pPr>
              <a:lnSpc>
                <a:spcPct val="100000"/>
              </a:lnSpc>
            </a:pPr>
            <a:endParaRPr/>
          </a:p>
          <a:p>
            <a:pPr>
              <a:lnSpc>
                <a:spcPct val="100000"/>
              </a:lnSpc>
            </a:pPr>
            <a:r>
              <a:rPr lang="en-US" sz="2000" strike="noStrike">
                <a:solidFill>
                  <a:srgbClr val="000000"/>
                </a:solidFill>
                <a:latin typeface="+mn-lt"/>
                <a:ea typeface="+mn-ea"/>
              </a:rPr>
              <a:t>https://law.und.edu/_files/docs/ndlr/pdf/issues/88/3/88ndlr727.pdf  p. 806</a:t>
            </a:r>
            <a:endParaRPr/>
          </a:p>
          <a:p>
            <a:pPr>
              <a:lnSpc>
                <a:spcPct val="100000"/>
              </a:lnSpc>
            </a:pPr>
            <a:endParaRPr/>
          </a:p>
          <a:p>
            <a:pPr>
              <a:lnSpc>
                <a:spcPct val="100000"/>
              </a:lnSpc>
            </a:pPr>
            <a:r>
              <a:rPr lang="en-US" sz="2000" strike="noStrike">
                <a:solidFill>
                  <a:srgbClr val="000000"/>
                </a:solidFill>
                <a:latin typeface="+mn-lt"/>
                <a:ea typeface="+mn-ea"/>
              </a:rPr>
              <a:t>Although shut-in royalty clauses are premised on the assumption that the lease would terminate upon the expiration of the primary term, absent some actual production and marketing to extend the lease into the secondary term, this assumption is not correct in all states. There are well- defined majority and minority views on whether production is required to extend a lease beyond its primary term.</a:t>
            </a:r>
            <a:endParaRPr/>
          </a:p>
          <a:p>
            <a:pPr>
              <a:lnSpc>
                <a:spcPct val="100000"/>
              </a:lnSpc>
            </a:pPr>
            <a:endParaRPr/>
          </a:p>
          <a:p>
            <a:pPr>
              <a:lnSpc>
                <a:spcPct val="100000"/>
              </a:lnSpc>
            </a:pPr>
            <a:r>
              <a:rPr lang="en-US" sz="2000" strike="noStrike">
                <a:solidFill>
                  <a:srgbClr val="000000"/>
                </a:solidFill>
                <a:latin typeface="+mn-lt"/>
                <a:ea typeface="+mn-ea"/>
              </a:rPr>
              <a:t>OK has not established, or defined, a period within which shut-in royalty payments must be paid in order to preserve the lease into the secondary term. </a:t>
            </a:r>
            <a:endParaRPr/>
          </a:p>
          <a:p>
            <a:pPr>
              <a:lnSpc>
                <a:spcPct val="100000"/>
              </a:lnSpc>
            </a:pPr>
            <a:r>
              <a:rPr lang="en-US" sz="2000" strike="noStrike">
                <a:solidFill>
                  <a:srgbClr val="000000"/>
                </a:solidFill>
                <a:latin typeface="+mn-lt"/>
                <a:ea typeface="+mn-ea"/>
              </a:rPr>
              <a:t>OK focuses more on the actions of the lessee and the lessee’s implied duty to market the oil or gas, rather than the passing of a specific date without payment or production in determining whether an oil and gas lease terminates. </a:t>
            </a:r>
            <a:endParaRPr/>
          </a:p>
          <a:p>
            <a:pPr>
              <a:lnSpc>
                <a:spcPct val="100000"/>
              </a:lnSpc>
            </a:pPr>
            <a:endParaRPr/>
          </a:p>
        </p:txBody>
      </p:sp>
      <p:sp>
        <p:nvSpPr>
          <p:cNvPr id="158" name="TextShape 2"/>
          <p:cNvSpPr txBox="1"/>
          <p:nvPr/>
        </p:nvSpPr>
        <p:spPr>
          <a:xfrm>
            <a:off x="3884760" y="8685360"/>
            <a:ext cx="2971440" cy="456840"/>
          </a:xfrm>
          <a:prstGeom prst="rect">
            <a:avLst/>
          </a:prstGeom>
          <a:noFill/>
          <a:ln>
            <a:noFill/>
          </a:ln>
        </p:spPr>
        <p:txBody>
          <a:bodyPr anchor="b"/>
          <a:p>
            <a:pPr algn="r">
              <a:lnSpc>
                <a:spcPct val="100000"/>
              </a:lnSpc>
            </a:pPr>
            <a:fld id="{5B77D845-B3D0-4DE7-A26F-A76CA41AD8A7}" type="slidenum">
              <a:rPr lang="en-US" sz="1200" strike="noStrike">
                <a:solidFill>
                  <a:srgbClr val="000000"/>
                </a:solidFill>
                <a:latin typeface="+mn-lt"/>
                <a:ea typeface="+mn-ea"/>
              </a:rPr>
              <a:t>&lt;number&gt;</a:t>
            </a:fld>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9" name="PlaceHolder 1"/>
          <p:cNvSpPr>
            <a:spLocks noGrp="1"/>
          </p:cNvSpPr>
          <p:nvPr>
            <p:ph type="body"/>
          </p:nvPr>
        </p:nvSpPr>
        <p:spPr>
          <a:xfrm>
            <a:off x="685800" y="4343400"/>
            <a:ext cx="5486040" cy="4114440"/>
          </a:xfrm>
          <a:prstGeom prst="rect">
            <a:avLst/>
          </a:prstGeom>
        </p:spPr>
        <p:txBody>
          <a:bodyPr/>
          <a:p>
            <a:pPr>
              <a:lnSpc>
                <a:spcPct val="100000"/>
              </a:lnSpc>
            </a:pPr>
            <a:r>
              <a:rPr lang="en-US" sz="1200" strike="noStrike">
                <a:solidFill>
                  <a:srgbClr val="000000"/>
                </a:solidFill>
                <a:latin typeface="+mn-lt"/>
                <a:ea typeface="+mn-ea"/>
              </a:rPr>
              <a:t>Source: </a:t>
            </a:r>
            <a:endParaRPr/>
          </a:p>
          <a:p>
            <a:pPr>
              <a:lnSpc>
                <a:spcPct val="100000"/>
              </a:lnSpc>
            </a:pPr>
            <a:r>
              <a:rPr lang="en-US" sz="1200" strike="noStrike">
                <a:solidFill>
                  <a:srgbClr val="000000"/>
                </a:solidFill>
                <a:latin typeface="+mn-lt"/>
                <a:ea typeface="+mn-ea"/>
              </a:rPr>
              <a:t>https://law.und.edu/_files/docs/ndlr/pdf/issues/88/3/88ndlr727.pdf   (p. 808) </a:t>
            </a: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p:txBody>
      </p:sp>
      <p:sp>
        <p:nvSpPr>
          <p:cNvPr id="160" name="TextShape 2"/>
          <p:cNvSpPr txBox="1"/>
          <p:nvPr/>
        </p:nvSpPr>
        <p:spPr>
          <a:xfrm>
            <a:off x="3884760" y="8685360"/>
            <a:ext cx="2971440" cy="456840"/>
          </a:xfrm>
          <a:prstGeom prst="rect">
            <a:avLst/>
          </a:prstGeom>
          <a:noFill/>
          <a:ln>
            <a:noFill/>
          </a:ln>
        </p:spPr>
        <p:txBody>
          <a:bodyPr anchor="b"/>
          <a:p>
            <a:pPr algn="r">
              <a:lnSpc>
                <a:spcPct val="100000"/>
              </a:lnSpc>
            </a:pPr>
            <a:fld id="{470AB095-FE62-4285-B48F-6B053B6F5DB8}" type="slidenum">
              <a:rPr lang="en-US" sz="1200" strike="noStrike">
                <a:solidFill>
                  <a:srgbClr val="000000"/>
                </a:solidFill>
                <a:latin typeface="+mn-lt"/>
                <a:ea typeface="+mn-ea"/>
              </a:rPr>
              <a:t>&lt;number&gt;</a:t>
            </a:fld>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1" name="PlaceHolder 1"/>
          <p:cNvSpPr>
            <a:spLocks noGrp="1"/>
          </p:cNvSpPr>
          <p:nvPr>
            <p:ph type="body"/>
          </p:nvPr>
        </p:nvSpPr>
        <p:spPr>
          <a:xfrm>
            <a:off x="685800" y="4343400"/>
            <a:ext cx="5486040" cy="4114440"/>
          </a:xfrm>
          <a:prstGeom prst="rect">
            <a:avLst/>
          </a:prstGeom>
        </p:spPr>
        <p:txBody>
          <a:bodyPr/>
          <a:p>
            <a:r>
              <a:rPr lang="en-US" sz="2000" strike="noStrike">
                <a:latin typeface="Arial"/>
              </a:rPr>
              <a:t>https://law.und.edu/_files/docs/ndlr/pdf/issues/88/3/88ndlr727.pdf  [p. 841]</a:t>
            </a:r>
            <a:endParaRPr/>
          </a:p>
          <a:p>
            <a:endParaRPr/>
          </a:p>
          <a:p>
            <a:endParaRPr/>
          </a:p>
        </p:txBody>
      </p:sp>
      <p:sp>
        <p:nvSpPr>
          <p:cNvPr id="162" name="TextShape 2"/>
          <p:cNvSpPr txBox="1"/>
          <p:nvPr/>
        </p:nvSpPr>
        <p:spPr>
          <a:xfrm>
            <a:off x="3884760" y="8685360"/>
            <a:ext cx="2971440" cy="456840"/>
          </a:xfrm>
          <a:prstGeom prst="rect">
            <a:avLst/>
          </a:prstGeom>
          <a:noFill/>
          <a:ln>
            <a:noFill/>
          </a:ln>
        </p:spPr>
        <p:txBody>
          <a:bodyPr anchor="b"/>
          <a:p>
            <a:pPr algn="r">
              <a:lnSpc>
                <a:spcPct val="100000"/>
              </a:lnSpc>
            </a:pPr>
            <a:fld id="{97675DD1-AF67-40E3-B6DD-FF00600E1608}" type="slidenum">
              <a:rPr lang="en-US" sz="1200" strike="noStrike">
                <a:solidFill>
                  <a:srgbClr val="000000"/>
                </a:solidFill>
                <a:latin typeface="+mn-lt"/>
                <a:ea typeface="+mn-ea"/>
              </a:rPr>
              <a:t>&lt;number&gt;</a:t>
            </a:fld>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3" name="PlaceHolder 1"/>
          <p:cNvSpPr>
            <a:spLocks noGrp="1"/>
          </p:cNvSpPr>
          <p:nvPr>
            <p:ph type="body"/>
          </p:nvPr>
        </p:nvSpPr>
        <p:spPr>
          <a:xfrm>
            <a:off x="685800" y="4343400"/>
            <a:ext cx="5486040" cy="4114440"/>
          </a:xfrm>
          <a:prstGeom prst="rect">
            <a:avLst/>
          </a:prstGeom>
        </p:spPr>
        <p:txBody>
          <a:bodyPr/>
          <a:p>
            <a:endParaRPr/>
          </a:p>
          <a:p>
            <a:r>
              <a:rPr lang="en-US" sz="2000" strike="noStrike">
                <a:latin typeface="Arial"/>
              </a:rPr>
              <a:t>https://law.und.edu/_files/docs/ndlr/pdf/issues/88/3/88ndlr727.pdf</a:t>
            </a:r>
            <a:endParaRPr/>
          </a:p>
          <a:p>
            <a:endParaRPr/>
          </a:p>
          <a:p>
            <a:r>
              <a:rPr lang="en-US" sz="2000" strike="noStrike">
                <a:latin typeface="Arial"/>
              </a:rPr>
              <a:t>p. 735</a:t>
            </a:r>
            <a:endParaRPr/>
          </a:p>
          <a:p>
            <a:endParaRPr/>
          </a:p>
          <a:p>
            <a:endParaRPr/>
          </a:p>
          <a:p>
            <a:endParaRPr/>
          </a:p>
        </p:txBody>
      </p:sp>
      <p:sp>
        <p:nvSpPr>
          <p:cNvPr id="164" name="TextShape 2"/>
          <p:cNvSpPr txBox="1"/>
          <p:nvPr/>
        </p:nvSpPr>
        <p:spPr>
          <a:xfrm>
            <a:off x="3884760" y="8685360"/>
            <a:ext cx="2971440" cy="456840"/>
          </a:xfrm>
          <a:prstGeom prst="rect">
            <a:avLst/>
          </a:prstGeom>
          <a:noFill/>
          <a:ln>
            <a:noFill/>
          </a:ln>
        </p:spPr>
        <p:txBody>
          <a:bodyPr anchor="b"/>
          <a:p>
            <a:pPr algn="r">
              <a:lnSpc>
                <a:spcPct val="100000"/>
              </a:lnSpc>
            </a:pPr>
            <a:fld id="{5D1A8B18-595D-4805-90B7-5A54D1EA7F08}" type="slidenum">
              <a:rPr lang="en-US" sz="1200" strike="noStrike">
                <a:solidFill>
                  <a:srgbClr val="000000"/>
                </a:solidFill>
                <a:latin typeface="+mn-lt"/>
                <a:ea typeface="+mn-ea"/>
              </a:rPr>
              <a:t>&lt;number&gt;</a:t>
            </a:fld>
            <a:endParaRPr/>
          </a:p>
        </p:txBody>
      </p:sp>
    </p:spTree>
  </p:cSld>
</p:notes>
</file>

<file path=ppt/notesSlides/notesSlide15.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5" name="PlaceHolder 1"/>
          <p:cNvSpPr>
            <a:spLocks noGrp="1"/>
          </p:cNvSpPr>
          <p:nvPr>
            <p:ph type="body"/>
          </p:nvPr>
        </p:nvSpPr>
        <p:spPr>
          <a:xfrm>
            <a:off x="685800" y="4343400"/>
            <a:ext cx="5486040" cy="4114440"/>
          </a:xfrm>
          <a:prstGeom prst="rect">
            <a:avLst/>
          </a:prstGeom>
        </p:spPr>
        <p:txBody>
          <a:bodyPr/>
          <a:p>
            <a:pPr>
              <a:lnSpc>
                <a:spcPct val="100000"/>
              </a:lnSpc>
            </a:pPr>
            <a:r>
              <a:rPr lang="en-US" sz="2000" strike="noStrike">
                <a:latin typeface="Arial"/>
              </a:rPr>
              <a:t>Source:  http://digitalcommons.law.utulsa.edu/cgi/viewcontent.cgi?article=1549&amp;context=tlr</a:t>
            </a:r>
            <a:endParaRPr/>
          </a:p>
          <a:p>
            <a:pPr>
              <a:lnSpc>
                <a:spcPct val="100000"/>
              </a:lnSpc>
            </a:pPr>
            <a:endParaRPr/>
          </a:p>
        </p:txBody>
      </p:sp>
      <p:sp>
        <p:nvSpPr>
          <p:cNvPr id="166" name="TextShape 2"/>
          <p:cNvSpPr txBox="1"/>
          <p:nvPr/>
        </p:nvSpPr>
        <p:spPr>
          <a:xfrm>
            <a:off x="3884760" y="8685360"/>
            <a:ext cx="2971440" cy="456840"/>
          </a:xfrm>
          <a:prstGeom prst="rect">
            <a:avLst/>
          </a:prstGeom>
          <a:noFill/>
          <a:ln>
            <a:noFill/>
          </a:ln>
        </p:spPr>
        <p:txBody>
          <a:bodyPr anchor="b"/>
          <a:p>
            <a:pPr algn="r">
              <a:lnSpc>
                <a:spcPct val="100000"/>
              </a:lnSpc>
            </a:pPr>
            <a:fld id="{C763DB8E-12EA-4800-B2E9-DFC3B6B464BE}" type="slidenum">
              <a:rPr lang="en-US" sz="1200" strike="noStrike">
                <a:solidFill>
                  <a:srgbClr val="000000"/>
                </a:solidFill>
                <a:latin typeface="+mn-lt"/>
                <a:ea typeface="+mn-ea"/>
              </a:rPr>
              <a:t>&lt;number&gt;</a:t>
            </a:fld>
            <a:endParaRPr/>
          </a:p>
        </p:txBody>
      </p:sp>
    </p:spTree>
  </p:cSld>
</p:notes>
</file>

<file path=ppt/notesSlides/notesSlide17.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7" name="PlaceHolder 1"/>
          <p:cNvSpPr>
            <a:spLocks noGrp="1"/>
          </p:cNvSpPr>
          <p:nvPr>
            <p:ph type="body"/>
          </p:nvPr>
        </p:nvSpPr>
        <p:spPr>
          <a:xfrm>
            <a:off x="685800" y="4343400"/>
            <a:ext cx="5486040" cy="4114440"/>
          </a:xfrm>
          <a:prstGeom prst="rect">
            <a:avLst/>
          </a:prstGeom>
        </p:spPr>
        <p:txBody>
          <a:bodyPr/>
          <a:p>
            <a:pPr>
              <a:lnSpc>
                <a:spcPct val="100000"/>
              </a:lnSpc>
            </a:pPr>
            <a:endParaRPr/>
          </a:p>
          <a:p>
            <a:pPr>
              <a:lnSpc>
                <a:spcPct val="100000"/>
              </a:lnSpc>
            </a:pPr>
            <a:endParaRPr/>
          </a:p>
          <a:p>
            <a:pPr>
              <a:lnSpc>
                <a:spcPct val="100000"/>
              </a:lnSpc>
            </a:pPr>
            <a:endParaRPr/>
          </a:p>
          <a:p>
            <a:pPr>
              <a:lnSpc>
                <a:spcPct val="100000"/>
              </a:lnSpc>
            </a:pPr>
            <a:endParaRPr/>
          </a:p>
        </p:txBody>
      </p:sp>
      <p:sp>
        <p:nvSpPr>
          <p:cNvPr id="168" name="TextShape 2"/>
          <p:cNvSpPr txBox="1"/>
          <p:nvPr/>
        </p:nvSpPr>
        <p:spPr>
          <a:xfrm>
            <a:off x="3884760" y="8685360"/>
            <a:ext cx="2971440" cy="456840"/>
          </a:xfrm>
          <a:prstGeom prst="rect">
            <a:avLst/>
          </a:prstGeom>
          <a:noFill/>
          <a:ln>
            <a:noFill/>
          </a:ln>
        </p:spPr>
        <p:txBody>
          <a:bodyPr anchor="b"/>
          <a:p>
            <a:pPr algn="r">
              <a:lnSpc>
                <a:spcPct val="100000"/>
              </a:lnSpc>
            </a:pPr>
            <a:fld id="{0E1D8DCC-06F7-4701-8714-E8276E9F1637}" type="slidenum">
              <a:rPr lang="en-US" sz="1200" strike="noStrike">
                <a:solidFill>
                  <a:srgbClr val="000000"/>
                </a:solidFill>
                <a:latin typeface="+mn-lt"/>
                <a:ea typeface="+mn-ea"/>
              </a:rPr>
              <a:t>&lt;number&gt;</a:t>
            </a:fld>
            <a:endParaRPr/>
          </a:p>
        </p:txBody>
      </p:sp>
    </p:spTree>
  </p:cSld>
</p:notes>
</file>

<file path=ppt/notesSlides/notesSlide18.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9" name="PlaceHolder 1"/>
          <p:cNvSpPr>
            <a:spLocks noGrp="1"/>
          </p:cNvSpPr>
          <p:nvPr>
            <p:ph type="body"/>
          </p:nvPr>
        </p:nvSpPr>
        <p:spPr>
          <a:xfrm>
            <a:off x="685800" y="4343400"/>
            <a:ext cx="5486040" cy="4114440"/>
          </a:xfrm>
          <a:prstGeom prst="rect">
            <a:avLst/>
          </a:prstGeom>
        </p:spPr>
        <p:txBody>
          <a:bodyPr/>
          <a:p>
            <a:endParaRPr/>
          </a:p>
        </p:txBody>
      </p:sp>
      <p:sp>
        <p:nvSpPr>
          <p:cNvPr id="170" name="TextShape 2"/>
          <p:cNvSpPr txBox="1"/>
          <p:nvPr/>
        </p:nvSpPr>
        <p:spPr>
          <a:xfrm>
            <a:off x="3884760" y="8685360"/>
            <a:ext cx="2971440" cy="456840"/>
          </a:xfrm>
          <a:prstGeom prst="rect">
            <a:avLst/>
          </a:prstGeom>
          <a:noFill/>
          <a:ln>
            <a:noFill/>
          </a:ln>
        </p:spPr>
        <p:txBody>
          <a:bodyPr anchor="b"/>
          <a:p>
            <a:pPr algn="r">
              <a:lnSpc>
                <a:spcPct val="100000"/>
              </a:lnSpc>
            </a:pPr>
            <a:fld id="{891DE1CB-87E4-42B5-AE68-D76C5575E29E}" type="slidenum">
              <a:rPr lang="en-US" sz="1200" strike="noStrike">
                <a:solidFill>
                  <a:srgbClr val="000000"/>
                </a:solidFill>
                <a:latin typeface="+mn-lt"/>
                <a:ea typeface="+mn-ea"/>
              </a:rPr>
              <a:t>&lt;number&gt;</a:t>
            </a:fld>
            <a:endParaRPr/>
          </a:p>
        </p:txBody>
      </p:sp>
    </p:spTree>
  </p:cSld>
</p:notes>
</file>

<file path=ppt/notesSlides/notesSlide19.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1" name="PlaceHolder 1"/>
          <p:cNvSpPr>
            <a:spLocks noGrp="1"/>
          </p:cNvSpPr>
          <p:nvPr>
            <p:ph type="body"/>
          </p:nvPr>
        </p:nvSpPr>
        <p:spPr>
          <a:xfrm>
            <a:off x="685800" y="4343400"/>
            <a:ext cx="5486040" cy="4114440"/>
          </a:xfrm>
          <a:prstGeom prst="rect">
            <a:avLst/>
          </a:prstGeom>
        </p:spPr>
        <p:txBody>
          <a:bodyPr/>
          <a:p>
            <a:endParaRPr/>
          </a:p>
        </p:txBody>
      </p:sp>
      <p:sp>
        <p:nvSpPr>
          <p:cNvPr id="172" name="TextShape 2"/>
          <p:cNvSpPr txBox="1"/>
          <p:nvPr/>
        </p:nvSpPr>
        <p:spPr>
          <a:xfrm>
            <a:off x="3884760" y="8685360"/>
            <a:ext cx="2971440" cy="456840"/>
          </a:xfrm>
          <a:prstGeom prst="rect">
            <a:avLst/>
          </a:prstGeom>
          <a:noFill/>
          <a:ln>
            <a:noFill/>
          </a:ln>
        </p:spPr>
        <p:txBody>
          <a:bodyPr anchor="b"/>
          <a:p>
            <a:pPr algn="r">
              <a:lnSpc>
                <a:spcPct val="100000"/>
              </a:lnSpc>
            </a:pPr>
            <a:fld id="{C068FDCE-221C-4002-9BF9-09B96C65E4F1}" type="slidenum">
              <a:rPr lang="en-US" sz="1200" strike="noStrike">
                <a:solidFill>
                  <a:srgbClr val="000000"/>
                </a:solidFill>
                <a:latin typeface="+mn-lt"/>
                <a:ea typeface="+mn-ea"/>
              </a:rPr>
              <a:t>&lt;number&gt;</a:t>
            </a:fld>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9" name="PlaceHolder 1"/>
          <p:cNvSpPr>
            <a:spLocks noGrp="1"/>
          </p:cNvSpPr>
          <p:nvPr>
            <p:ph type="body"/>
          </p:nvPr>
        </p:nvSpPr>
        <p:spPr>
          <a:xfrm>
            <a:off x="685800" y="4343400"/>
            <a:ext cx="5486040" cy="4114440"/>
          </a:xfrm>
          <a:prstGeom prst="rect">
            <a:avLst/>
          </a:prstGeom>
        </p:spPr>
        <p:txBody>
          <a:bodyPr/>
          <a:p>
            <a:r>
              <a:rPr lang="en-US" sz="1200" strike="noStrike">
                <a:solidFill>
                  <a:srgbClr val="000000"/>
                </a:solidFill>
                <a:latin typeface="+mn-lt"/>
                <a:ea typeface="+mn-ea"/>
              </a:rPr>
              <a:t>The typical lease oil &amp; gas contains various “savings” clauses that are favorable to the company. Some of these clauses are not objectionable but others are or at least may be, depending on their detail. </a:t>
            </a:r>
            <a:endParaRPr/>
          </a:p>
        </p:txBody>
      </p:sp>
      <p:sp>
        <p:nvSpPr>
          <p:cNvPr id="150" name="TextShape 2"/>
          <p:cNvSpPr txBox="1"/>
          <p:nvPr/>
        </p:nvSpPr>
        <p:spPr>
          <a:xfrm>
            <a:off x="3884760" y="8685360"/>
            <a:ext cx="2971440" cy="456840"/>
          </a:xfrm>
          <a:prstGeom prst="rect">
            <a:avLst/>
          </a:prstGeom>
          <a:noFill/>
          <a:ln>
            <a:noFill/>
          </a:ln>
        </p:spPr>
        <p:txBody>
          <a:bodyPr anchor="b"/>
          <a:p>
            <a:pPr algn="r">
              <a:lnSpc>
                <a:spcPct val="100000"/>
              </a:lnSpc>
            </a:pPr>
            <a:fld id="{C0776E40-FADF-4209-8F39-432BF5D80CBE}" type="slidenum">
              <a:rPr lang="en-US" sz="1200" strike="noStrike">
                <a:solidFill>
                  <a:srgbClr val="000000"/>
                </a:solidFill>
                <a:latin typeface="+mn-lt"/>
                <a:ea typeface="+mn-ea"/>
              </a:rPr>
              <a:t>&lt;number&gt;</a:t>
            </a:fld>
            <a:endParaRPr/>
          </a:p>
        </p:txBody>
      </p:sp>
    </p:spTree>
  </p:cSld>
</p:notes>
</file>

<file path=ppt/notesSlides/notesSlide21.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3" name="PlaceHolder 1"/>
          <p:cNvSpPr>
            <a:spLocks noGrp="1"/>
          </p:cNvSpPr>
          <p:nvPr>
            <p:ph type="body"/>
          </p:nvPr>
        </p:nvSpPr>
        <p:spPr>
          <a:xfrm>
            <a:off x="685800" y="4343400"/>
            <a:ext cx="5486040" cy="4114440"/>
          </a:xfrm>
          <a:prstGeom prst="rect">
            <a:avLst/>
          </a:prstGeom>
        </p:spPr>
        <p:txBody>
          <a:bodyPr/>
          <a:p>
            <a:endParaRPr/>
          </a:p>
        </p:txBody>
      </p:sp>
      <p:sp>
        <p:nvSpPr>
          <p:cNvPr id="174" name="TextShape 2"/>
          <p:cNvSpPr txBox="1"/>
          <p:nvPr/>
        </p:nvSpPr>
        <p:spPr>
          <a:xfrm>
            <a:off x="3884760" y="8685360"/>
            <a:ext cx="2971440" cy="456840"/>
          </a:xfrm>
          <a:prstGeom prst="rect">
            <a:avLst/>
          </a:prstGeom>
          <a:noFill/>
          <a:ln>
            <a:noFill/>
          </a:ln>
        </p:spPr>
        <p:txBody>
          <a:bodyPr anchor="b"/>
          <a:p>
            <a:pPr algn="r">
              <a:lnSpc>
                <a:spcPct val="100000"/>
              </a:lnSpc>
            </a:pPr>
            <a:fld id="{4CAE874E-918F-45A3-9B7F-989E607D4510}" type="slidenum">
              <a:rPr lang="en-US" sz="1200" strike="noStrike">
                <a:solidFill>
                  <a:srgbClr val="000000"/>
                </a:solidFill>
                <a:latin typeface="+mn-lt"/>
                <a:ea typeface="+mn-ea"/>
              </a:rPr>
              <a:t>&lt;number&gt;</a:t>
            </a:fld>
            <a:endParaRPr/>
          </a:p>
        </p:txBody>
      </p:sp>
    </p:spTree>
  </p:cSld>
</p:notes>
</file>

<file path=ppt/notesSlides/notesSlide22.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5" name="PlaceHolder 1"/>
          <p:cNvSpPr>
            <a:spLocks noGrp="1"/>
          </p:cNvSpPr>
          <p:nvPr>
            <p:ph type="body"/>
          </p:nvPr>
        </p:nvSpPr>
        <p:spPr>
          <a:xfrm>
            <a:off x="685800" y="4343400"/>
            <a:ext cx="5486040" cy="4114440"/>
          </a:xfrm>
          <a:prstGeom prst="rect">
            <a:avLst/>
          </a:prstGeom>
        </p:spPr>
        <p:txBody>
          <a:bodyPr/>
          <a:p>
            <a:r>
              <a:rPr lang="en-US" sz="2000" strike="noStrike">
                <a:latin typeface="Arial"/>
              </a:rPr>
              <a:t>“…</a:t>
            </a:r>
            <a:r>
              <a:rPr lang="en-US" sz="2000" strike="noStrike">
                <a:latin typeface="Arial"/>
              </a:rPr>
              <a:t>it is perfectly clear to this court that a condemnation proceeding falls clearly within the orbit of "legal proceedings", one of the items which triggers the </a:t>
            </a:r>
            <a:r>
              <a:rPr i="1" lang="en-US" sz="2000" strike="noStrike">
                <a:latin typeface="Arial"/>
              </a:rPr>
              <a:t>"</a:t>
            </a:r>
            <a:r>
              <a:rPr b="1" i="1" lang="en-US" sz="2000" strike="noStrike">
                <a:latin typeface="Arial"/>
              </a:rPr>
              <a:t>force majeure</a:t>
            </a:r>
            <a:r>
              <a:rPr i="1" lang="en-US" sz="2000" strike="noStrike">
                <a:latin typeface="Arial"/>
              </a:rPr>
              <a:t>"</a:t>
            </a:r>
            <a:r>
              <a:rPr lang="en-US" sz="2000" strike="noStrike">
                <a:latin typeface="Arial"/>
              </a:rPr>
              <a:t> clause in the instant action.”</a:t>
            </a:r>
            <a:endParaRPr/>
          </a:p>
          <a:p>
            <a:pPr>
              <a:lnSpc>
                <a:spcPct val="100000"/>
              </a:lnSpc>
            </a:pPr>
            <a:r>
              <a:rPr lang="en-US" sz="2000" strike="noStrike">
                <a:latin typeface="Arial"/>
              </a:rPr>
              <a:t>Natl. Gas v. Cunningham Gas, 145 Misc. 2d 825 (N.Y. 1989) </a:t>
            </a:r>
            <a:endParaRPr/>
          </a:p>
          <a:p>
            <a:pPr>
              <a:lnSpc>
                <a:spcPct val="100000"/>
              </a:lnSpc>
            </a:pPr>
            <a:endParaRPr/>
          </a:p>
        </p:txBody>
      </p:sp>
      <p:sp>
        <p:nvSpPr>
          <p:cNvPr id="176" name="TextShape 2"/>
          <p:cNvSpPr txBox="1"/>
          <p:nvPr/>
        </p:nvSpPr>
        <p:spPr>
          <a:xfrm>
            <a:off x="3884760" y="8685360"/>
            <a:ext cx="2971440" cy="456840"/>
          </a:xfrm>
          <a:prstGeom prst="rect">
            <a:avLst/>
          </a:prstGeom>
          <a:noFill/>
          <a:ln>
            <a:noFill/>
          </a:ln>
        </p:spPr>
        <p:txBody>
          <a:bodyPr anchor="b"/>
          <a:p>
            <a:pPr algn="r">
              <a:lnSpc>
                <a:spcPct val="100000"/>
              </a:lnSpc>
            </a:pPr>
            <a:fld id="{B05FA9D5-03E4-4E47-9B97-E0FA81A1C5BB}" type="slidenum">
              <a:rPr lang="en-US" sz="1200" strike="noStrike">
                <a:solidFill>
                  <a:srgbClr val="000000"/>
                </a:solidFill>
                <a:latin typeface="+mn-lt"/>
                <a:ea typeface="+mn-ea"/>
              </a:rPr>
              <a:t>&lt;number&gt;</a:t>
            </a:fld>
            <a:endParaRPr/>
          </a:p>
        </p:txBody>
      </p:sp>
    </p:spTree>
  </p:cSld>
</p:notes>
</file>

<file path=ppt/notesSlides/notesSlide24.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7" name="PlaceHolder 1"/>
          <p:cNvSpPr>
            <a:spLocks noGrp="1"/>
          </p:cNvSpPr>
          <p:nvPr>
            <p:ph type="body"/>
          </p:nvPr>
        </p:nvSpPr>
        <p:spPr>
          <a:xfrm>
            <a:off x="685800" y="4343400"/>
            <a:ext cx="5486040" cy="4114440"/>
          </a:xfrm>
          <a:prstGeom prst="rect">
            <a:avLst/>
          </a:prstGeom>
        </p:spPr>
        <p:txBody>
          <a:bodyPr/>
          <a:p>
            <a:r>
              <a:rPr i="1" lang="en-US" sz="1200" strike="noStrike" u="sng">
                <a:solidFill>
                  <a:srgbClr val="000000"/>
                </a:solidFill>
                <a:latin typeface="+mn-lt"/>
                <a:ea typeface="+mn-ea"/>
              </a:rPr>
              <a:t>Beardslee v. Inflection Energy, LLC, No. 44 (N.Y. Mar. 31, 2015)</a:t>
            </a:r>
            <a:endParaRPr/>
          </a:p>
          <a:p>
            <a:endParaRPr/>
          </a:p>
          <a:p>
            <a:r>
              <a:rPr lang="en-US" sz="2000" strike="noStrike">
                <a:solidFill>
                  <a:srgbClr val="000000"/>
                </a:solidFill>
                <a:latin typeface="+mn-lt"/>
                <a:ea typeface="+mn-ea"/>
              </a:rPr>
              <a:t>904 F. Supp. 2d 213 (N.D.N.Y. 2012).</a:t>
            </a:r>
            <a:endParaRPr/>
          </a:p>
        </p:txBody>
      </p:sp>
      <p:sp>
        <p:nvSpPr>
          <p:cNvPr id="178" name="TextShape 2"/>
          <p:cNvSpPr txBox="1"/>
          <p:nvPr/>
        </p:nvSpPr>
        <p:spPr>
          <a:xfrm>
            <a:off x="3884760" y="8685360"/>
            <a:ext cx="2971440" cy="456840"/>
          </a:xfrm>
          <a:prstGeom prst="rect">
            <a:avLst/>
          </a:prstGeom>
          <a:noFill/>
          <a:ln>
            <a:noFill/>
          </a:ln>
        </p:spPr>
        <p:txBody>
          <a:bodyPr anchor="b"/>
          <a:p>
            <a:pPr algn="r">
              <a:lnSpc>
                <a:spcPct val="100000"/>
              </a:lnSpc>
            </a:pPr>
            <a:fld id="{D586C8A5-8CC4-4A1B-BDC8-8934AC18C28A}" type="slidenum">
              <a:rPr lang="en-US" sz="1200" strike="noStrike">
                <a:solidFill>
                  <a:srgbClr val="000000"/>
                </a:solidFill>
                <a:latin typeface="+mn-lt"/>
                <a:ea typeface="+mn-ea"/>
              </a:rPr>
              <a:t>&lt;number&gt;</a:t>
            </a:fld>
            <a:endParaRPr/>
          </a:p>
        </p:txBody>
      </p:sp>
    </p:spTree>
  </p:cSld>
</p:notes>
</file>

<file path=ppt/notesSlides/notesSlide25.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9" name="PlaceHolder 1"/>
          <p:cNvSpPr>
            <a:spLocks noGrp="1"/>
          </p:cNvSpPr>
          <p:nvPr>
            <p:ph type="body"/>
          </p:nvPr>
        </p:nvSpPr>
        <p:spPr>
          <a:xfrm>
            <a:off x="685800" y="4343400"/>
            <a:ext cx="5486040" cy="4114440"/>
          </a:xfrm>
          <a:prstGeom prst="rect">
            <a:avLst/>
          </a:prstGeom>
        </p:spPr>
        <p:txBody>
          <a:bodyPr/>
          <a:p>
            <a:r>
              <a:rPr lang="en-US" sz="2000" strike="noStrike">
                <a:latin typeface="Arial"/>
              </a:rPr>
              <a:t>Source: https://law.und.edu/_files/docs/ndlr/pdf/issues/89/2/89ndlr225.pdf</a:t>
            </a:r>
            <a:endParaRPr/>
          </a:p>
        </p:txBody>
      </p:sp>
      <p:sp>
        <p:nvSpPr>
          <p:cNvPr id="180" name="TextShape 2"/>
          <p:cNvSpPr txBox="1"/>
          <p:nvPr/>
        </p:nvSpPr>
        <p:spPr>
          <a:xfrm>
            <a:off x="3884760" y="8685360"/>
            <a:ext cx="2971440" cy="456840"/>
          </a:xfrm>
          <a:prstGeom prst="rect">
            <a:avLst/>
          </a:prstGeom>
          <a:noFill/>
          <a:ln>
            <a:noFill/>
          </a:ln>
        </p:spPr>
        <p:txBody>
          <a:bodyPr anchor="b"/>
          <a:p>
            <a:pPr algn="r">
              <a:lnSpc>
                <a:spcPct val="100000"/>
              </a:lnSpc>
            </a:pPr>
            <a:fld id="{257EFF87-CF71-4D81-A7DD-131A4F54495B}" type="slidenum">
              <a:rPr lang="en-US" sz="1200" strike="noStrike">
                <a:solidFill>
                  <a:srgbClr val="000000"/>
                </a:solidFill>
                <a:latin typeface="+mn-lt"/>
                <a:ea typeface="+mn-ea"/>
              </a:rPr>
              <a:t>&lt;number&gt;</a:t>
            </a:fld>
            <a:endParaRPr/>
          </a:p>
        </p:txBody>
      </p:sp>
    </p:spTree>
  </p:cSld>
</p:notes>
</file>

<file path=ppt/notesSlides/notesSlide26.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1" name="PlaceHolder 1"/>
          <p:cNvSpPr>
            <a:spLocks noGrp="1"/>
          </p:cNvSpPr>
          <p:nvPr>
            <p:ph type="body"/>
          </p:nvPr>
        </p:nvSpPr>
        <p:spPr>
          <a:xfrm>
            <a:off x="685800" y="4343400"/>
            <a:ext cx="5486040" cy="4114440"/>
          </a:xfrm>
          <a:prstGeom prst="rect">
            <a:avLst/>
          </a:prstGeom>
        </p:spPr>
        <p:txBody>
          <a:bodyPr/>
          <a:p>
            <a:pPr>
              <a:lnSpc>
                <a:spcPct val="100000"/>
              </a:lnSpc>
            </a:pPr>
            <a:endParaRPr/>
          </a:p>
          <a:p>
            <a:pPr>
              <a:lnSpc>
                <a:spcPct val="100000"/>
              </a:lnSpc>
            </a:pPr>
            <a:endParaRPr/>
          </a:p>
          <a:p>
            <a:pPr>
              <a:lnSpc>
                <a:spcPct val="100000"/>
              </a:lnSpc>
            </a:pPr>
            <a:endParaRPr/>
          </a:p>
        </p:txBody>
      </p:sp>
      <p:sp>
        <p:nvSpPr>
          <p:cNvPr id="182" name="TextShape 2"/>
          <p:cNvSpPr txBox="1"/>
          <p:nvPr/>
        </p:nvSpPr>
        <p:spPr>
          <a:xfrm>
            <a:off x="3884760" y="8685360"/>
            <a:ext cx="2971440" cy="456840"/>
          </a:xfrm>
          <a:prstGeom prst="rect">
            <a:avLst/>
          </a:prstGeom>
          <a:noFill/>
          <a:ln>
            <a:noFill/>
          </a:ln>
        </p:spPr>
        <p:txBody>
          <a:bodyPr anchor="b"/>
          <a:p>
            <a:pPr algn="r">
              <a:lnSpc>
                <a:spcPct val="100000"/>
              </a:lnSpc>
            </a:pPr>
            <a:fld id="{7757502C-7482-4065-9C94-541CE7B15D0F}" type="slidenum">
              <a:rPr lang="en-US" sz="1200" strike="noStrike">
                <a:solidFill>
                  <a:srgbClr val="000000"/>
                </a:solidFill>
                <a:latin typeface="+mn-lt"/>
                <a:ea typeface="+mn-ea"/>
              </a:rPr>
              <a:t>&lt;number&gt;</a:t>
            </a:fld>
            <a:endParaRPr/>
          </a:p>
        </p:txBody>
      </p:sp>
    </p:spTree>
  </p:cSld>
</p:notes>
</file>

<file path=ppt/notesSlides/notesSlide27.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3" name="PlaceHolder 1"/>
          <p:cNvSpPr>
            <a:spLocks noGrp="1"/>
          </p:cNvSpPr>
          <p:nvPr>
            <p:ph type="body"/>
          </p:nvPr>
        </p:nvSpPr>
        <p:spPr>
          <a:xfrm>
            <a:off x="685800" y="4343400"/>
            <a:ext cx="5486040" cy="4114440"/>
          </a:xfrm>
          <a:prstGeom prst="rect">
            <a:avLst/>
          </a:prstGeom>
        </p:spPr>
        <p:txBody>
          <a:bodyPr/>
          <a:p>
            <a:endParaRPr/>
          </a:p>
        </p:txBody>
      </p:sp>
      <p:sp>
        <p:nvSpPr>
          <p:cNvPr id="184" name="TextShape 2"/>
          <p:cNvSpPr txBox="1"/>
          <p:nvPr/>
        </p:nvSpPr>
        <p:spPr>
          <a:xfrm>
            <a:off x="3884760" y="8685360"/>
            <a:ext cx="2971440" cy="456840"/>
          </a:xfrm>
          <a:prstGeom prst="rect">
            <a:avLst/>
          </a:prstGeom>
          <a:noFill/>
          <a:ln>
            <a:noFill/>
          </a:ln>
        </p:spPr>
        <p:txBody>
          <a:bodyPr anchor="b"/>
          <a:p>
            <a:pPr algn="r">
              <a:lnSpc>
                <a:spcPct val="100000"/>
              </a:lnSpc>
            </a:pPr>
            <a:fld id="{5CCEBC36-A34D-480C-90EA-014709738E53}" type="slidenum">
              <a:rPr lang="en-US" sz="1200" strike="noStrike">
                <a:solidFill>
                  <a:srgbClr val="000000"/>
                </a:solidFill>
                <a:latin typeface="+mn-lt"/>
                <a:ea typeface="+mn-ea"/>
              </a:rPr>
              <a:t>&lt;number&gt;</a:t>
            </a:fld>
            <a:endParaRPr/>
          </a:p>
        </p:txBody>
      </p:sp>
    </p:spTree>
  </p:cSld>
</p:notes>
</file>

<file path=ppt/notesSlides/notesSlide28.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5" name="PlaceHolder 1"/>
          <p:cNvSpPr>
            <a:spLocks noGrp="1"/>
          </p:cNvSpPr>
          <p:nvPr>
            <p:ph type="body"/>
          </p:nvPr>
        </p:nvSpPr>
        <p:spPr>
          <a:xfrm>
            <a:off x="685800" y="4343400"/>
            <a:ext cx="5486040" cy="4114440"/>
          </a:xfrm>
          <a:prstGeom prst="rect">
            <a:avLst/>
          </a:prstGeom>
        </p:spPr>
        <p:txBody>
          <a:bodyPr/>
          <a:p>
            <a:endParaRPr/>
          </a:p>
        </p:txBody>
      </p:sp>
      <p:sp>
        <p:nvSpPr>
          <p:cNvPr id="186" name="TextShape 2"/>
          <p:cNvSpPr txBox="1"/>
          <p:nvPr/>
        </p:nvSpPr>
        <p:spPr>
          <a:xfrm>
            <a:off x="3884760" y="8685360"/>
            <a:ext cx="2971440" cy="456840"/>
          </a:xfrm>
          <a:prstGeom prst="rect">
            <a:avLst/>
          </a:prstGeom>
          <a:noFill/>
          <a:ln>
            <a:noFill/>
          </a:ln>
        </p:spPr>
        <p:txBody>
          <a:bodyPr anchor="b"/>
          <a:p>
            <a:pPr algn="r">
              <a:lnSpc>
                <a:spcPct val="100000"/>
              </a:lnSpc>
            </a:pPr>
            <a:fld id="{7672748A-3683-4AF5-B366-7F95991436B2}" type="slidenum">
              <a:rPr lang="en-US" sz="1200" strike="noStrike">
                <a:solidFill>
                  <a:srgbClr val="000000"/>
                </a:solidFill>
                <a:latin typeface="+mn-lt"/>
                <a:ea typeface="+mn-ea"/>
              </a:rPr>
              <a:t>&lt;number&gt;</a:t>
            </a:fld>
            <a:endParaRPr/>
          </a:p>
        </p:txBody>
      </p:sp>
    </p:spTree>
  </p:cSld>
</p:notes>
</file>

<file path=ppt/notesSlides/notesSlide29.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7" name="PlaceHolder 1"/>
          <p:cNvSpPr>
            <a:spLocks noGrp="1"/>
          </p:cNvSpPr>
          <p:nvPr>
            <p:ph type="body"/>
          </p:nvPr>
        </p:nvSpPr>
        <p:spPr>
          <a:xfrm>
            <a:off x="685800" y="4343400"/>
            <a:ext cx="5486040" cy="4114440"/>
          </a:xfrm>
          <a:prstGeom prst="rect">
            <a:avLst/>
          </a:prstGeom>
        </p:spPr>
        <p:txBody>
          <a:bodyPr/>
          <a:p>
            <a:endParaRPr/>
          </a:p>
        </p:txBody>
      </p:sp>
      <p:sp>
        <p:nvSpPr>
          <p:cNvPr id="188" name="TextShape 2"/>
          <p:cNvSpPr txBox="1"/>
          <p:nvPr/>
        </p:nvSpPr>
        <p:spPr>
          <a:xfrm>
            <a:off x="3884760" y="8685360"/>
            <a:ext cx="2971440" cy="456840"/>
          </a:xfrm>
          <a:prstGeom prst="rect">
            <a:avLst/>
          </a:prstGeom>
          <a:noFill/>
          <a:ln>
            <a:noFill/>
          </a:ln>
        </p:spPr>
        <p:txBody>
          <a:bodyPr anchor="b"/>
          <a:p>
            <a:pPr algn="r">
              <a:lnSpc>
                <a:spcPct val="100000"/>
              </a:lnSpc>
            </a:pPr>
            <a:fld id="{DD313FDA-ACD5-4BB2-9929-E5ACB6B2E874}" type="slidenum">
              <a:rPr lang="en-US" sz="1200" strike="noStrike">
                <a:solidFill>
                  <a:srgbClr val="000000"/>
                </a:solidFill>
                <a:latin typeface="+mn-lt"/>
                <a:ea typeface="+mn-ea"/>
              </a:rPr>
              <a:t>&lt;number&gt;</a:t>
            </a:fld>
            <a:endParaRPr/>
          </a:p>
        </p:txBody>
      </p:sp>
    </p:spTree>
  </p:cSld>
</p:notes>
</file>

<file path=ppt/notesSlides/notesSlide30.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9" name="PlaceHolder 1"/>
          <p:cNvSpPr>
            <a:spLocks noGrp="1"/>
          </p:cNvSpPr>
          <p:nvPr>
            <p:ph type="body"/>
          </p:nvPr>
        </p:nvSpPr>
        <p:spPr>
          <a:xfrm>
            <a:off x="685800" y="4343400"/>
            <a:ext cx="5486040" cy="4114440"/>
          </a:xfrm>
          <a:prstGeom prst="rect">
            <a:avLst/>
          </a:prstGeom>
        </p:spPr>
        <p:txBody>
          <a:bodyPr/>
          <a:p>
            <a:r>
              <a:rPr lang="en-US" sz="2000" strike="noStrike">
                <a:latin typeface="Arial"/>
              </a:rPr>
              <a:t>Source:  http://www.mcginnislaw.com/images/uploads/news/Article_-_Lease_Perpetuation.pdf</a:t>
            </a:r>
            <a:endParaRPr/>
          </a:p>
          <a:p>
            <a:endParaRPr/>
          </a:p>
          <a:p>
            <a:endParaRPr/>
          </a:p>
        </p:txBody>
      </p:sp>
      <p:sp>
        <p:nvSpPr>
          <p:cNvPr id="190" name="TextShape 2"/>
          <p:cNvSpPr txBox="1"/>
          <p:nvPr/>
        </p:nvSpPr>
        <p:spPr>
          <a:xfrm>
            <a:off x="3884760" y="8685360"/>
            <a:ext cx="2971440" cy="456840"/>
          </a:xfrm>
          <a:prstGeom prst="rect">
            <a:avLst/>
          </a:prstGeom>
          <a:noFill/>
          <a:ln>
            <a:noFill/>
          </a:ln>
        </p:spPr>
        <p:txBody>
          <a:bodyPr anchor="b"/>
          <a:p>
            <a:pPr algn="r">
              <a:lnSpc>
                <a:spcPct val="100000"/>
              </a:lnSpc>
            </a:pPr>
            <a:fld id="{C82F37CB-C2E8-4F00-9A6C-E63C350FBD3B}" type="slidenum">
              <a:rPr lang="en-US" sz="1200" strike="noStrike">
                <a:solidFill>
                  <a:srgbClr val="000000"/>
                </a:solidFill>
                <a:latin typeface="+mn-lt"/>
                <a:ea typeface="+mn-ea"/>
              </a:rPr>
              <a:t>&lt;number&gt;</a:t>
            </a:fld>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1" name="PlaceHolder 1"/>
          <p:cNvSpPr>
            <a:spLocks noGrp="1"/>
          </p:cNvSpPr>
          <p:nvPr>
            <p:ph type="body"/>
          </p:nvPr>
        </p:nvSpPr>
        <p:spPr>
          <a:xfrm>
            <a:off x="685800" y="4343400"/>
            <a:ext cx="5486040" cy="4114440"/>
          </a:xfrm>
          <a:prstGeom prst="rect">
            <a:avLst/>
          </a:prstGeom>
        </p:spPr>
        <p:txBody>
          <a:bodyPr/>
          <a:p>
            <a:endParaRPr/>
          </a:p>
        </p:txBody>
      </p:sp>
      <p:sp>
        <p:nvSpPr>
          <p:cNvPr id="152" name="TextShape 2"/>
          <p:cNvSpPr txBox="1"/>
          <p:nvPr/>
        </p:nvSpPr>
        <p:spPr>
          <a:xfrm>
            <a:off x="3884760" y="8685360"/>
            <a:ext cx="2971440" cy="456840"/>
          </a:xfrm>
          <a:prstGeom prst="rect">
            <a:avLst/>
          </a:prstGeom>
          <a:noFill/>
          <a:ln>
            <a:noFill/>
          </a:ln>
        </p:spPr>
        <p:txBody>
          <a:bodyPr anchor="b"/>
          <a:p>
            <a:pPr algn="r">
              <a:lnSpc>
                <a:spcPct val="100000"/>
              </a:lnSpc>
            </a:pPr>
            <a:fld id="{807F93A0-6F96-4D41-A11B-685A3F71E27D}" type="slidenum">
              <a:rPr lang="en-US" sz="1200" strike="noStrike">
                <a:solidFill>
                  <a:srgbClr val="000000"/>
                </a:solidFill>
                <a:latin typeface="+mn-lt"/>
                <a:ea typeface="+mn-ea"/>
              </a:rPr>
              <a:t>&lt;number&gt;</a:t>
            </a:fld>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3" name="PlaceHolder 1"/>
          <p:cNvSpPr>
            <a:spLocks noGrp="1"/>
          </p:cNvSpPr>
          <p:nvPr>
            <p:ph type="body"/>
          </p:nvPr>
        </p:nvSpPr>
        <p:spPr>
          <a:xfrm>
            <a:off x="685800" y="4343400"/>
            <a:ext cx="5486040" cy="4114440"/>
          </a:xfrm>
          <a:prstGeom prst="rect">
            <a:avLst/>
          </a:prstGeom>
        </p:spPr>
        <p:txBody>
          <a:bodyPr/>
          <a:p>
            <a:endParaRPr/>
          </a:p>
        </p:txBody>
      </p:sp>
      <p:sp>
        <p:nvSpPr>
          <p:cNvPr id="154" name="TextShape 2"/>
          <p:cNvSpPr txBox="1"/>
          <p:nvPr/>
        </p:nvSpPr>
        <p:spPr>
          <a:xfrm>
            <a:off x="3884760" y="8685360"/>
            <a:ext cx="2971440" cy="456840"/>
          </a:xfrm>
          <a:prstGeom prst="rect">
            <a:avLst/>
          </a:prstGeom>
          <a:noFill/>
          <a:ln>
            <a:noFill/>
          </a:ln>
        </p:spPr>
        <p:txBody>
          <a:bodyPr anchor="b"/>
          <a:p>
            <a:pPr algn="r">
              <a:lnSpc>
                <a:spcPct val="100000"/>
              </a:lnSpc>
            </a:pPr>
            <a:fld id="{50F5B327-ADE1-48C2-8A13-001347B37D93}" type="slidenum">
              <a:rPr lang="en-US" sz="1200" strike="noStrike">
                <a:solidFill>
                  <a:srgbClr val="000000"/>
                </a:solidFill>
                <a:latin typeface="+mn-lt"/>
                <a:ea typeface="+mn-ea"/>
              </a:rPr>
              <a:t>&lt;number&gt;</a:t>
            </a:fld>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5" name="PlaceHolder 1"/>
          <p:cNvSpPr>
            <a:spLocks noGrp="1"/>
          </p:cNvSpPr>
          <p:nvPr>
            <p:ph type="body"/>
          </p:nvPr>
        </p:nvSpPr>
        <p:spPr>
          <a:xfrm>
            <a:off x="685800" y="4343400"/>
            <a:ext cx="5486040" cy="4114440"/>
          </a:xfrm>
          <a:prstGeom prst="rect">
            <a:avLst/>
          </a:prstGeom>
        </p:spPr>
        <p:txBody>
          <a:bodyPr/>
          <a:p>
            <a:pPr>
              <a:lnSpc>
                <a:spcPct val="100000"/>
              </a:lnSpc>
            </a:pPr>
            <a:endParaRPr/>
          </a:p>
          <a:p>
            <a:pPr>
              <a:lnSpc>
                <a:spcPct val="100000"/>
              </a:lnSpc>
            </a:pPr>
            <a:r>
              <a:rPr lang="en-US" sz="2000" strike="noStrike">
                <a:solidFill>
                  <a:srgbClr val="000000"/>
                </a:solidFill>
                <a:latin typeface="+mn-lt"/>
                <a:ea typeface="+mn-ea"/>
              </a:rPr>
              <a:t>Source: https://law.und.edu/_files/docs/ndlr/pdf/issues/88/3/88ndlr727.pdf</a:t>
            </a:r>
            <a:endParaRPr/>
          </a:p>
          <a:p>
            <a:pPr>
              <a:lnSpc>
                <a:spcPct val="100000"/>
              </a:lnSpc>
            </a:pPr>
            <a:endParaRPr/>
          </a:p>
          <a:p>
            <a:pPr>
              <a:lnSpc>
                <a:spcPct val="100000"/>
              </a:lnSpc>
            </a:pPr>
            <a:r>
              <a:rPr lang="en-US" sz="2000" strike="noStrike">
                <a:solidFill>
                  <a:srgbClr val="000000"/>
                </a:solidFill>
                <a:latin typeface="+mn-lt"/>
                <a:ea typeface="+mn-ea"/>
              </a:rPr>
              <a:t>p. 802</a:t>
            </a:r>
            <a:endParaRPr/>
          </a:p>
        </p:txBody>
      </p:sp>
      <p:sp>
        <p:nvSpPr>
          <p:cNvPr id="156" name="TextShape 2"/>
          <p:cNvSpPr txBox="1"/>
          <p:nvPr/>
        </p:nvSpPr>
        <p:spPr>
          <a:xfrm>
            <a:off x="3884760" y="8685360"/>
            <a:ext cx="2971440" cy="456840"/>
          </a:xfrm>
          <a:prstGeom prst="rect">
            <a:avLst/>
          </a:prstGeom>
          <a:noFill/>
          <a:ln>
            <a:noFill/>
          </a:ln>
        </p:spPr>
        <p:txBody>
          <a:bodyPr anchor="b"/>
          <a:p>
            <a:pPr algn="r">
              <a:lnSpc>
                <a:spcPct val="100000"/>
              </a:lnSpc>
            </a:pPr>
            <a:fld id="{BA61E736-D90D-432A-9707-75D3F0A77A75}" type="slidenum">
              <a:rPr lang="en-US" sz="1200" strike="noStrike">
                <a:solidFill>
                  <a:srgbClr val="000000"/>
                </a:solidFill>
                <a:latin typeface="+mn-lt"/>
                <a:ea typeface="+mn-ea"/>
              </a:rPr>
              <a:t>&lt;number&gt;</a:t>
            </a:fld>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28" name="PlaceHolder 2"/>
          <p:cNvSpPr>
            <a:spLocks noGrp="1"/>
          </p:cNvSpPr>
          <p:nvPr>
            <p:ph type="body"/>
          </p:nvPr>
        </p:nvSpPr>
        <p:spPr>
          <a:xfrm>
            <a:off x="457200" y="1600200"/>
            <a:ext cx="8229240" cy="2158560"/>
          </a:xfrm>
          <a:prstGeom prst="rect">
            <a:avLst/>
          </a:prstGeom>
        </p:spPr>
        <p:txBody>
          <a:bodyPr lIns="0" rIns="0" tIns="0" bIns="0"/>
          <a:p>
            <a:endParaRPr/>
          </a:p>
        </p:txBody>
      </p:sp>
      <p:sp>
        <p:nvSpPr>
          <p:cNvPr id="29" name="PlaceHolder 3"/>
          <p:cNvSpPr>
            <a:spLocks noGrp="1"/>
          </p:cNvSpPr>
          <p:nvPr>
            <p:ph type="body"/>
          </p:nvPr>
        </p:nvSpPr>
        <p:spPr>
          <a:xfrm>
            <a:off x="457200" y="3964320"/>
            <a:ext cx="8229240" cy="215856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31" name="PlaceHolder 2"/>
          <p:cNvSpPr>
            <a:spLocks noGrp="1"/>
          </p:cNvSpPr>
          <p:nvPr>
            <p:ph type="body"/>
          </p:nvPr>
        </p:nvSpPr>
        <p:spPr>
          <a:xfrm>
            <a:off x="457200" y="1600200"/>
            <a:ext cx="4015800" cy="2158560"/>
          </a:xfrm>
          <a:prstGeom prst="rect">
            <a:avLst/>
          </a:prstGeom>
        </p:spPr>
        <p:txBody>
          <a:bodyPr lIns="0" rIns="0" tIns="0" bIns="0"/>
          <a:p>
            <a:endParaRPr/>
          </a:p>
        </p:txBody>
      </p:sp>
      <p:sp>
        <p:nvSpPr>
          <p:cNvPr id="32" name="PlaceHolder 3"/>
          <p:cNvSpPr>
            <a:spLocks noGrp="1"/>
          </p:cNvSpPr>
          <p:nvPr>
            <p:ph type="body"/>
          </p:nvPr>
        </p:nvSpPr>
        <p:spPr>
          <a:xfrm>
            <a:off x="4674240" y="1600200"/>
            <a:ext cx="4015800" cy="2158560"/>
          </a:xfrm>
          <a:prstGeom prst="rect">
            <a:avLst/>
          </a:prstGeom>
        </p:spPr>
        <p:txBody>
          <a:bodyPr lIns="0" rIns="0" tIns="0" bIns="0"/>
          <a:p>
            <a:endParaRPr/>
          </a:p>
        </p:txBody>
      </p:sp>
      <p:sp>
        <p:nvSpPr>
          <p:cNvPr id="33" name="PlaceHolder 4"/>
          <p:cNvSpPr>
            <a:spLocks noGrp="1"/>
          </p:cNvSpPr>
          <p:nvPr>
            <p:ph type="body"/>
          </p:nvPr>
        </p:nvSpPr>
        <p:spPr>
          <a:xfrm>
            <a:off x="4674240" y="3964320"/>
            <a:ext cx="4015800" cy="2158560"/>
          </a:xfrm>
          <a:prstGeom prst="rect">
            <a:avLst/>
          </a:prstGeom>
        </p:spPr>
        <p:txBody>
          <a:bodyPr lIns="0" rIns="0" tIns="0" bIns="0"/>
          <a:p>
            <a:endParaRPr/>
          </a:p>
        </p:txBody>
      </p:sp>
      <p:sp>
        <p:nvSpPr>
          <p:cNvPr id="34" name="PlaceHolder 5"/>
          <p:cNvSpPr>
            <a:spLocks noGrp="1"/>
          </p:cNvSpPr>
          <p:nvPr>
            <p:ph type="body"/>
          </p:nvPr>
        </p:nvSpPr>
        <p:spPr>
          <a:xfrm>
            <a:off x="457200" y="3964320"/>
            <a:ext cx="4015800" cy="215856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36" name="PlaceHolder 2"/>
          <p:cNvSpPr>
            <a:spLocks noGrp="1"/>
          </p:cNvSpPr>
          <p:nvPr>
            <p:ph type="body"/>
          </p:nvPr>
        </p:nvSpPr>
        <p:spPr>
          <a:xfrm>
            <a:off x="457200" y="1600200"/>
            <a:ext cx="8229240" cy="4525560"/>
          </a:xfrm>
          <a:prstGeom prst="rect">
            <a:avLst/>
          </a:prstGeom>
        </p:spPr>
        <p:txBody>
          <a:bodyPr lIns="0" rIns="0" tIns="0" bIns="0"/>
          <a:p>
            <a:endParaRPr/>
          </a:p>
        </p:txBody>
      </p:sp>
      <p:sp>
        <p:nvSpPr>
          <p:cNvPr id="37" name="PlaceHolder 3"/>
          <p:cNvSpPr>
            <a:spLocks noGrp="1"/>
          </p:cNvSpPr>
          <p:nvPr>
            <p:ph type="body"/>
          </p:nvPr>
        </p:nvSpPr>
        <p:spPr>
          <a:xfrm>
            <a:off x="457200" y="1600200"/>
            <a:ext cx="8229240" cy="4525560"/>
          </a:xfrm>
          <a:prstGeom prst="rect">
            <a:avLst/>
          </a:prstGeom>
        </p:spPr>
        <p:txBody>
          <a:bodyPr lIns="0" rIns="0" tIns="0" bIns="0"/>
          <a:p>
            <a:endParaRPr/>
          </a:p>
        </p:txBody>
      </p:sp>
      <p:pic>
        <p:nvPicPr>
          <p:cNvPr id="38" name="" descr=""/>
          <p:cNvPicPr/>
          <p:nvPr/>
        </p:nvPicPr>
        <p:blipFill>
          <a:blip r:embed="rId2"/>
          <a:stretch/>
        </p:blipFill>
        <p:spPr>
          <a:xfrm>
            <a:off x="1735560" y="1599840"/>
            <a:ext cx="5671800" cy="4525560"/>
          </a:xfrm>
          <a:prstGeom prst="rect">
            <a:avLst/>
          </a:prstGeom>
          <a:ln>
            <a:noFill/>
          </a:ln>
        </p:spPr>
      </p:pic>
      <p:pic>
        <p:nvPicPr>
          <p:cNvPr id="39" name="" descr=""/>
          <p:cNvPicPr/>
          <p:nvPr/>
        </p:nvPicPr>
        <p:blipFill>
          <a:blip r:embed="rId3"/>
          <a:stretch/>
        </p:blipFill>
        <p:spPr>
          <a:xfrm>
            <a:off x="1735560" y="1599840"/>
            <a:ext cx="5671800" cy="452556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46" name="PlaceHolder 2"/>
          <p:cNvSpPr>
            <a:spLocks noGrp="1"/>
          </p:cNvSpPr>
          <p:nvPr>
            <p:ph type="subTitle"/>
          </p:nvPr>
        </p:nvSpPr>
        <p:spPr>
          <a:xfrm>
            <a:off x="457200" y="1600200"/>
            <a:ext cx="8229240" cy="452556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48" name="PlaceHolder 2"/>
          <p:cNvSpPr>
            <a:spLocks noGrp="1"/>
          </p:cNvSpPr>
          <p:nvPr>
            <p:ph type="body"/>
          </p:nvPr>
        </p:nvSpPr>
        <p:spPr>
          <a:xfrm>
            <a:off x="457200" y="1600200"/>
            <a:ext cx="8229240" cy="452556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50" name="PlaceHolder 2"/>
          <p:cNvSpPr>
            <a:spLocks noGrp="1"/>
          </p:cNvSpPr>
          <p:nvPr>
            <p:ph type="body"/>
          </p:nvPr>
        </p:nvSpPr>
        <p:spPr>
          <a:xfrm>
            <a:off x="457200" y="1600200"/>
            <a:ext cx="4015800" cy="4525560"/>
          </a:xfrm>
          <a:prstGeom prst="rect">
            <a:avLst/>
          </a:prstGeom>
        </p:spPr>
        <p:txBody>
          <a:bodyPr lIns="0" rIns="0" tIns="0" bIns="0"/>
          <a:p>
            <a:endParaRPr/>
          </a:p>
        </p:txBody>
      </p:sp>
      <p:sp>
        <p:nvSpPr>
          <p:cNvPr id="51" name="PlaceHolder 3"/>
          <p:cNvSpPr>
            <a:spLocks noGrp="1"/>
          </p:cNvSpPr>
          <p:nvPr>
            <p:ph type="body"/>
          </p:nvPr>
        </p:nvSpPr>
        <p:spPr>
          <a:xfrm>
            <a:off x="4674240" y="1600200"/>
            <a:ext cx="4015800" cy="452556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274680"/>
            <a:ext cx="8229240" cy="1142640"/>
          </a:xfrm>
          <a:prstGeom prst="rect">
            <a:avLst/>
          </a:prstGeom>
        </p:spPr>
        <p:txBody>
          <a:bodyPr lIns="0" rIns="0" tIns="0" bIns="0" anchor="ctr"/>
          <a:p>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53" name="PlaceHolder 1"/>
          <p:cNvSpPr>
            <a:spLocks noGrp="1"/>
          </p:cNvSpPr>
          <p:nvPr>
            <p:ph type="subTitle"/>
          </p:nvPr>
        </p:nvSpPr>
        <p:spPr>
          <a:xfrm>
            <a:off x="457200" y="274680"/>
            <a:ext cx="8229240" cy="529776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55" name="PlaceHolder 2"/>
          <p:cNvSpPr>
            <a:spLocks noGrp="1"/>
          </p:cNvSpPr>
          <p:nvPr>
            <p:ph type="body"/>
          </p:nvPr>
        </p:nvSpPr>
        <p:spPr>
          <a:xfrm>
            <a:off x="457200" y="1600200"/>
            <a:ext cx="4015800" cy="2158560"/>
          </a:xfrm>
          <a:prstGeom prst="rect">
            <a:avLst/>
          </a:prstGeom>
        </p:spPr>
        <p:txBody>
          <a:bodyPr lIns="0" rIns="0" tIns="0" bIns="0"/>
          <a:p>
            <a:endParaRPr/>
          </a:p>
        </p:txBody>
      </p:sp>
      <p:sp>
        <p:nvSpPr>
          <p:cNvPr id="56" name="PlaceHolder 3"/>
          <p:cNvSpPr>
            <a:spLocks noGrp="1"/>
          </p:cNvSpPr>
          <p:nvPr>
            <p:ph type="body"/>
          </p:nvPr>
        </p:nvSpPr>
        <p:spPr>
          <a:xfrm>
            <a:off x="457200" y="3964320"/>
            <a:ext cx="4015800" cy="2158560"/>
          </a:xfrm>
          <a:prstGeom prst="rect">
            <a:avLst/>
          </a:prstGeom>
        </p:spPr>
        <p:txBody>
          <a:bodyPr lIns="0" rIns="0" tIns="0" bIns="0"/>
          <a:p>
            <a:endParaRPr/>
          </a:p>
        </p:txBody>
      </p:sp>
      <p:sp>
        <p:nvSpPr>
          <p:cNvPr id="57" name="PlaceHolder 4"/>
          <p:cNvSpPr>
            <a:spLocks noGrp="1"/>
          </p:cNvSpPr>
          <p:nvPr>
            <p:ph type="body"/>
          </p:nvPr>
        </p:nvSpPr>
        <p:spPr>
          <a:xfrm>
            <a:off x="4674240" y="1600200"/>
            <a:ext cx="4015800" cy="452556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7" name="PlaceHolder 2"/>
          <p:cNvSpPr>
            <a:spLocks noGrp="1"/>
          </p:cNvSpPr>
          <p:nvPr>
            <p:ph type="subTitle"/>
          </p:nvPr>
        </p:nvSpPr>
        <p:spPr>
          <a:xfrm>
            <a:off x="457200" y="1600200"/>
            <a:ext cx="8229240" cy="452556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59" name="PlaceHolder 2"/>
          <p:cNvSpPr>
            <a:spLocks noGrp="1"/>
          </p:cNvSpPr>
          <p:nvPr>
            <p:ph type="body"/>
          </p:nvPr>
        </p:nvSpPr>
        <p:spPr>
          <a:xfrm>
            <a:off x="457200" y="1600200"/>
            <a:ext cx="4015800" cy="4525560"/>
          </a:xfrm>
          <a:prstGeom prst="rect">
            <a:avLst/>
          </a:prstGeom>
        </p:spPr>
        <p:txBody>
          <a:bodyPr lIns="0" rIns="0" tIns="0" bIns="0"/>
          <a:p>
            <a:endParaRPr/>
          </a:p>
        </p:txBody>
      </p:sp>
      <p:sp>
        <p:nvSpPr>
          <p:cNvPr id="60" name="PlaceHolder 3"/>
          <p:cNvSpPr>
            <a:spLocks noGrp="1"/>
          </p:cNvSpPr>
          <p:nvPr>
            <p:ph type="body"/>
          </p:nvPr>
        </p:nvSpPr>
        <p:spPr>
          <a:xfrm>
            <a:off x="4674240" y="1600200"/>
            <a:ext cx="4015800" cy="2158560"/>
          </a:xfrm>
          <a:prstGeom prst="rect">
            <a:avLst/>
          </a:prstGeom>
        </p:spPr>
        <p:txBody>
          <a:bodyPr lIns="0" rIns="0" tIns="0" bIns="0"/>
          <a:p>
            <a:endParaRPr/>
          </a:p>
        </p:txBody>
      </p:sp>
      <p:sp>
        <p:nvSpPr>
          <p:cNvPr id="61" name="PlaceHolder 4"/>
          <p:cNvSpPr>
            <a:spLocks noGrp="1"/>
          </p:cNvSpPr>
          <p:nvPr>
            <p:ph type="body"/>
          </p:nvPr>
        </p:nvSpPr>
        <p:spPr>
          <a:xfrm>
            <a:off x="4674240" y="3964320"/>
            <a:ext cx="4015800" cy="215856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63" name="PlaceHolder 2"/>
          <p:cNvSpPr>
            <a:spLocks noGrp="1"/>
          </p:cNvSpPr>
          <p:nvPr>
            <p:ph type="body"/>
          </p:nvPr>
        </p:nvSpPr>
        <p:spPr>
          <a:xfrm>
            <a:off x="457200" y="1600200"/>
            <a:ext cx="4015800" cy="2158560"/>
          </a:xfrm>
          <a:prstGeom prst="rect">
            <a:avLst/>
          </a:prstGeom>
        </p:spPr>
        <p:txBody>
          <a:bodyPr lIns="0" rIns="0" tIns="0" bIns="0"/>
          <a:p>
            <a:endParaRPr/>
          </a:p>
        </p:txBody>
      </p:sp>
      <p:sp>
        <p:nvSpPr>
          <p:cNvPr id="64" name="PlaceHolder 3"/>
          <p:cNvSpPr>
            <a:spLocks noGrp="1"/>
          </p:cNvSpPr>
          <p:nvPr>
            <p:ph type="body"/>
          </p:nvPr>
        </p:nvSpPr>
        <p:spPr>
          <a:xfrm>
            <a:off x="4674240" y="1600200"/>
            <a:ext cx="4015800" cy="2158560"/>
          </a:xfrm>
          <a:prstGeom prst="rect">
            <a:avLst/>
          </a:prstGeom>
        </p:spPr>
        <p:txBody>
          <a:bodyPr lIns="0" rIns="0" tIns="0" bIns="0"/>
          <a:p>
            <a:endParaRPr/>
          </a:p>
        </p:txBody>
      </p:sp>
      <p:sp>
        <p:nvSpPr>
          <p:cNvPr id="65" name="PlaceHolder 4"/>
          <p:cNvSpPr>
            <a:spLocks noGrp="1"/>
          </p:cNvSpPr>
          <p:nvPr>
            <p:ph type="body"/>
          </p:nvPr>
        </p:nvSpPr>
        <p:spPr>
          <a:xfrm>
            <a:off x="457200" y="3964320"/>
            <a:ext cx="8229240" cy="215856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67" name="PlaceHolder 2"/>
          <p:cNvSpPr>
            <a:spLocks noGrp="1"/>
          </p:cNvSpPr>
          <p:nvPr>
            <p:ph type="body"/>
          </p:nvPr>
        </p:nvSpPr>
        <p:spPr>
          <a:xfrm>
            <a:off x="457200" y="1600200"/>
            <a:ext cx="8229240" cy="2158560"/>
          </a:xfrm>
          <a:prstGeom prst="rect">
            <a:avLst/>
          </a:prstGeom>
        </p:spPr>
        <p:txBody>
          <a:bodyPr lIns="0" rIns="0" tIns="0" bIns="0"/>
          <a:p>
            <a:endParaRPr/>
          </a:p>
        </p:txBody>
      </p:sp>
      <p:sp>
        <p:nvSpPr>
          <p:cNvPr id="68" name="PlaceHolder 3"/>
          <p:cNvSpPr>
            <a:spLocks noGrp="1"/>
          </p:cNvSpPr>
          <p:nvPr>
            <p:ph type="body"/>
          </p:nvPr>
        </p:nvSpPr>
        <p:spPr>
          <a:xfrm>
            <a:off x="457200" y="3964320"/>
            <a:ext cx="8229240" cy="215856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70" name="PlaceHolder 2"/>
          <p:cNvSpPr>
            <a:spLocks noGrp="1"/>
          </p:cNvSpPr>
          <p:nvPr>
            <p:ph type="body"/>
          </p:nvPr>
        </p:nvSpPr>
        <p:spPr>
          <a:xfrm>
            <a:off x="457200" y="1600200"/>
            <a:ext cx="4015800" cy="2158560"/>
          </a:xfrm>
          <a:prstGeom prst="rect">
            <a:avLst/>
          </a:prstGeom>
        </p:spPr>
        <p:txBody>
          <a:bodyPr lIns="0" rIns="0" tIns="0" bIns="0"/>
          <a:p>
            <a:endParaRPr/>
          </a:p>
        </p:txBody>
      </p:sp>
      <p:sp>
        <p:nvSpPr>
          <p:cNvPr id="71" name="PlaceHolder 3"/>
          <p:cNvSpPr>
            <a:spLocks noGrp="1"/>
          </p:cNvSpPr>
          <p:nvPr>
            <p:ph type="body"/>
          </p:nvPr>
        </p:nvSpPr>
        <p:spPr>
          <a:xfrm>
            <a:off x="4674240" y="1600200"/>
            <a:ext cx="4015800" cy="2158560"/>
          </a:xfrm>
          <a:prstGeom prst="rect">
            <a:avLst/>
          </a:prstGeom>
        </p:spPr>
        <p:txBody>
          <a:bodyPr lIns="0" rIns="0" tIns="0" bIns="0"/>
          <a:p>
            <a:endParaRPr/>
          </a:p>
        </p:txBody>
      </p:sp>
      <p:sp>
        <p:nvSpPr>
          <p:cNvPr id="72" name="PlaceHolder 4"/>
          <p:cNvSpPr>
            <a:spLocks noGrp="1"/>
          </p:cNvSpPr>
          <p:nvPr>
            <p:ph type="body"/>
          </p:nvPr>
        </p:nvSpPr>
        <p:spPr>
          <a:xfrm>
            <a:off x="4674240" y="3964320"/>
            <a:ext cx="4015800" cy="2158560"/>
          </a:xfrm>
          <a:prstGeom prst="rect">
            <a:avLst/>
          </a:prstGeom>
        </p:spPr>
        <p:txBody>
          <a:bodyPr lIns="0" rIns="0" tIns="0" bIns="0"/>
          <a:p>
            <a:endParaRPr/>
          </a:p>
        </p:txBody>
      </p:sp>
      <p:sp>
        <p:nvSpPr>
          <p:cNvPr id="73" name="PlaceHolder 5"/>
          <p:cNvSpPr>
            <a:spLocks noGrp="1"/>
          </p:cNvSpPr>
          <p:nvPr>
            <p:ph type="body"/>
          </p:nvPr>
        </p:nvSpPr>
        <p:spPr>
          <a:xfrm>
            <a:off x="457200" y="3964320"/>
            <a:ext cx="4015800" cy="215856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75" name="PlaceHolder 2"/>
          <p:cNvSpPr>
            <a:spLocks noGrp="1"/>
          </p:cNvSpPr>
          <p:nvPr>
            <p:ph type="body"/>
          </p:nvPr>
        </p:nvSpPr>
        <p:spPr>
          <a:xfrm>
            <a:off x="457200" y="1600200"/>
            <a:ext cx="8229240" cy="4525560"/>
          </a:xfrm>
          <a:prstGeom prst="rect">
            <a:avLst/>
          </a:prstGeom>
        </p:spPr>
        <p:txBody>
          <a:bodyPr lIns="0" rIns="0" tIns="0" bIns="0"/>
          <a:p>
            <a:endParaRPr/>
          </a:p>
        </p:txBody>
      </p:sp>
      <p:sp>
        <p:nvSpPr>
          <p:cNvPr id="76" name="PlaceHolder 3"/>
          <p:cNvSpPr>
            <a:spLocks noGrp="1"/>
          </p:cNvSpPr>
          <p:nvPr>
            <p:ph type="body"/>
          </p:nvPr>
        </p:nvSpPr>
        <p:spPr>
          <a:xfrm>
            <a:off x="457200" y="1600200"/>
            <a:ext cx="8229240" cy="4525560"/>
          </a:xfrm>
          <a:prstGeom prst="rect">
            <a:avLst/>
          </a:prstGeom>
        </p:spPr>
        <p:txBody>
          <a:bodyPr lIns="0" rIns="0" tIns="0" bIns="0"/>
          <a:p>
            <a:endParaRPr/>
          </a:p>
        </p:txBody>
      </p:sp>
      <p:pic>
        <p:nvPicPr>
          <p:cNvPr id="77" name="" descr=""/>
          <p:cNvPicPr/>
          <p:nvPr/>
        </p:nvPicPr>
        <p:blipFill>
          <a:blip r:embed="rId2"/>
          <a:stretch/>
        </p:blipFill>
        <p:spPr>
          <a:xfrm>
            <a:off x="1735560" y="1599840"/>
            <a:ext cx="5671800" cy="4525560"/>
          </a:xfrm>
          <a:prstGeom prst="rect">
            <a:avLst/>
          </a:prstGeom>
          <a:ln>
            <a:noFill/>
          </a:ln>
        </p:spPr>
      </p:pic>
      <p:pic>
        <p:nvPicPr>
          <p:cNvPr id="78" name="" descr=""/>
          <p:cNvPicPr/>
          <p:nvPr/>
        </p:nvPicPr>
        <p:blipFill>
          <a:blip r:embed="rId3"/>
          <a:stretch/>
        </p:blipFill>
        <p:spPr>
          <a:xfrm>
            <a:off x="1735560" y="1599840"/>
            <a:ext cx="5671800" cy="452556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9" name="PlaceHolder 2"/>
          <p:cNvSpPr>
            <a:spLocks noGrp="1"/>
          </p:cNvSpPr>
          <p:nvPr>
            <p:ph type="body"/>
          </p:nvPr>
        </p:nvSpPr>
        <p:spPr>
          <a:xfrm>
            <a:off x="457200" y="1600200"/>
            <a:ext cx="8229240" cy="452556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11" name="PlaceHolder 2"/>
          <p:cNvSpPr>
            <a:spLocks noGrp="1"/>
          </p:cNvSpPr>
          <p:nvPr>
            <p:ph type="body"/>
          </p:nvPr>
        </p:nvSpPr>
        <p:spPr>
          <a:xfrm>
            <a:off x="457200" y="1600200"/>
            <a:ext cx="4015800" cy="4525560"/>
          </a:xfrm>
          <a:prstGeom prst="rect">
            <a:avLst/>
          </a:prstGeom>
        </p:spPr>
        <p:txBody>
          <a:bodyPr lIns="0" rIns="0" tIns="0" bIns="0"/>
          <a:p>
            <a:endParaRPr/>
          </a:p>
        </p:txBody>
      </p:sp>
      <p:sp>
        <p:nvSpPr>
          <p:cNvPr id="12" name="PlaceHolder 3"/>
          <p:cNvSpPr>
            <a:spLocks noGrp="1"/>
          </p:cNvSpPr>
          <p:nvPr>
            <p:ph type="body"/>
          </p:nvPr>
        </p:nvSpPr>
        <p:spPr>
          <a:xfrm>
            <a:off x="4674240" y="1600200"/>
            <a:ext cx="4015800" cy="452556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274680"/>
            <a:ext cx="8229240" cy="1142640"/>
          </a:xfrm>
          <a:prstGeom prst="rect">
            <a:avLst/>
          </a:prstGeom>
        </p:spPr>
        <p:txBody>
          <a:bodyPr lIns="0" rIns="0" tIns="0" bIns="0" anchor="ctr"/>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457200" y="274680"/>
            <a:ext cx="8229240" cy="529776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16" name="PlaceHolder 2"/>
          <p:cNvSpPr>
            <a:spLocks noGrp="1"/>
          </p:cNvSpPr>
          <p:nvPr>
            <p:ph type="body"/>
          </p:nvPr>
        </p:nvSpPr>
        <p:spPr>
          <a:xfrm>
            <a:off x="457200" y="1600200"/>
            <a:ext cx="4015800" cy="2158560"/>
          </a:xfrm>
          <a:prstGeom prst="rect">
            <a:avLst/>
          </a:prstGeom>
        </p:spPr>
        <p:txBody>
          <a:bodyPr lIns="0" rIns="0" tIns="0" bIns="0"/>
          <a:p>
            <a:endParaRPr/>
          </a:p>
        </p:txBody>
      </p:sp>
      <p:sp>
        <p:nvSpPr>
          <p:cNvPr id="17" name="PlaceHolder 3"/>
          <p:cNvSpPr>
            <a:spLocks noGrp="1"/>
          </p:cNvSpPr>
          <p:nvPr>
            <p:ph type="body"/>
          </p:nvPr>
        </p:nvSpPr>
        <p:spPr>
          <a:xfrm>
            <a:off x="457200" y="3964320"/>
            <a:ext cx="4015800" cy="2158560"/>
          </a:xfrm>
          <a:prstGeom prst="rect">
            <a:avLst/>
          </a:prstGeom>
        </p:spPr>
        <p:txBody>
          <a:bodyPr lIns="0" rIns="0" tIns="0" bIns="0"/>
          <a:p>
            <a:endParaRPr/>
          </a:p>
        </p:txBody>
      </p:sp>
      <p:sp>
        <p:nvSpPr>
          <p:cNvPr id="18" name="PlaceHolder 4"/>
          <p:cNvSpPr>
            <a:spLocks noGrp="1"/>
          </p:cNvSpPr>
          <p:nvPr>
            <p:ph type="body"/>
          </p:nvPr>
        </p:nvSpPr>
        <p:spPr>
          <a:xfrm>
            <a:off x="4674240" y="1600200"/>
            <a:ext cx="4015800" cy="452556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20" name="PlaceHolder 2"/>
          <p:cNvSpPr>
            <a:spLocks noGrp="1"/>
          </p:cNvSpPr>
          <p:nvPr>
            <p:ph type="body"/>
          </p:nvPr>
        </p:nvSpPr>
        <p:spPr>
          <a:xfrm>
            <a:off x="457200" y="1600200"/>
            <a:ext cx="4015800" cy="4525560"/>
          </a:xfrm>
          <a:prstGeom prst="rect">
            <a:avLst/>
          </a:prstGeom>
        </p:spPr>
        <p:txBody>
          <a:bodyPr lIns="0" rIns="0" tIns="0" bIns="0"/>
          <a:p>
            <a:endParaRPr/>
          </a:p>
        </p:txBody>
      </p:sp>
      <p:sp>
        <p:nvSpPr>
          <p:cNvPr id="21" name="PlaceHolder 3"/>
          <p:cNvSpPr>
            <a:spLocks noGrp="1"/>
          </p:cNvSpPr>
          <p:nvPr>
            <p:ph type="body"/>
          </p:nvPr>
        </p:nvSpPr>
        <p:spPr>
          <a:xfrm>
            <a:off x="4674240" y="1600200"/>
            <a:ext cx="4015800" cy="2158560"/>
          </a:xfrm>
          <a:prstGeom prst="rect">
            <a:avLst/>
          </a:prstGeom>
        </p:spPr>
        <p:txBody>
          <a:bodyPr lIns="0" rIns="0" tIns="0" bIns="0"/>
          <a:p>
            <a:endParaRPr/>
          </a:p>
        </p:txBody>
      </p:sp>
      <p:sp>
        <p:nvSpPr>
          <p:cNvPr id="22" name="PlaceHolder 4"/>
          <p:cNvSpPr>
            <a:spLocks noGrp="1"/>
          </p:cNvSpPr>
          <p:nvPr>
            <p:ph type="body"/>
          </p:nvPr>
        </p:nvSpPr>
        <p:spPr>
          <a:xfrm>
            <a:off x="4674240" y="3964320"/>
            <a:ext cx="4015800" cy="215856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4680"/>
            <a:ext cx="8229240" cy="1142640"/>
          </a:xfrm>
          <a:prstGeom prst="rect">
            <a:avLst/>
          </a:prstGeom>
        </p:spPr>
        <p:txBody>
          <a:bodyPr lIns="0" rIns="0" tIns="0" bIns="0" anchor="ctr"/>
          <a:p>
            <a:endParaRPr/>
          </a:p>
        </p:txBody>
      </p:sp>
      <p:sp>
        <p:nvSpPr>
          <p:cNvPr id="24" name="PlaceHolder 2"/>
          <p:cNvSpPr>
            <a:spLocks noGrp="1"/>
          </p:cNvSpPr>
          <p:nvPr>
            <p:ph type="body"/>
          </p:nvPr>
        </p:nvSpPr>
        <p:spPr>
          <a:xfrm>
            <a:off x="457200" y="1600200"/>
            <a:ext cx="4015800" cy="2158560"/>
          </a:xfrm>
          <a:prstGeom prst="rect">
            <a:avLst/>
          </a:prstGeom>
        </p:spPr>
        <p:txBody>
          <a:bodyPr lIns="0" rIns="0" tIns="0" bIns="0"/>
          <a:p>
            <a:endParaRPr/>
          </a:p>
        </p:txBody>
      </p:sp>
      <p:sp>
        <p:nvSpPr>
          <p:cNvPr id="25" name="PlaceHolder 3"/>
          <p:cNvSpPr>
            <a:spLocks noGrp="1"/>
          </p:cNvSpPr>
          <p:nvPr>
            <p:ph type="body"/>
          </p:nvPr>
        </p:nvSpPr>
        <p:spPr>
          <a:xfrm>
            <a:off x="4674240" y="1600200"/>
            <a:ext cx="4015800" cy="2158560"/>
          </a:xfrm>
          <a:prstGeom prst="rect">
            <a:avLst/>
          </a:prstGeom>
        </p:spPr>
        <p:txBody>
          <a:bodyPr lIns="0" rIns="0" tIns="0" bIns="0"/>
          <a:p>
            <a:endParaRPr/>
          </a:p>
        </p:txBody>
      </p:sp>
      <p:sp>
        <p:nvSpPr>
          <p:cNvPr id="26" name="PlaceHolder 4"/>
          <p:cNvSpPr>
            <a:spLocks noGrp="1"/>
          </p:cNvSpPr>
          <p:nvPr>
            <p:ph type="body"/>
          </p:nvPr>
        </p:nvSpPr>
        <p:spPr>
          <a:xfrm>
            <a:off x="457200" y="3964320"/>
            <a:ext cx="8229240" cy="215856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2130480"/>
            <a:ext cx="7772040" cy="1469520"/>
          </a:xfrm>
          <a:prstGeom prst="rect">
            <a:avLst/>
          </a:prstGeom>
        </p:spPr>
        <p:txBody>
          <a:bodyPr anchor="ctr"/>
          <a:p>
            <a:pPr algn="ctr">
              <a:lnSpc>
                <a:spcPct val="100000"/>
              </a:lnSpc>
            </a:pPr>
            <a:r>
              <a:rPr lang="en-US" sz="4400" strike="noStrike">
                <a:solidFill>
                  <a:srgbClr val="000000"/>
                </a:solidFill>
                <a:latin typeface="Calibri"/>
              </a:rPr>
              <a:t>Click to edit Master title style</a:t>
            </a:r>
            <a:endParaRPr/>
          </a:p>
        </p:txBody>
      </p:sp>
      <p:sp>
        <p:nvSpPr>
          <p:cNvPr id="1" name="PlaceHolder 2"/>
          <p:cNvSpPr>
            <a:spLocks noGrp="1"/>
          </p:cNvSpPr>
          <p:nvPr>
            <p:ph type="subTitle"/>
          </p:nvPr>
        </p:nvSpPr>
        <p:spPr>
          <a:xfrm>
            <a:off x="1371600" y="3886200"/>
            <a:ext cx="6400440" cy="1752120"/>
          </a:xfrm>
          <a:prstGeom prst="rect">
            <a:avLst/>
          </a:prstGeom>
        </p:spPr>
        <p:txBody>
          <a:bodyPr/>
          <a:p>
            <a:pPr algn="ctr">
              <a:lnSpc>
                <a:spcPct val="100000"/>
              </a:lnSpc>
            </a:pPr>
            <a:r>
              <a:rPr lang="en-US" sz="3200" strike="noStrike">
                <a:solidFill>
                  <a:srgbClr val="8b8b8b"/>
                </a:solidFill>
                <a:latin typeface="Calibri"/>
              </a:rPr>
              <a:t>Click to edit Master subtitle style</a:t>
            </a:r>
            <a:endParaRPr/>
          </a:p>
        </p:txBody>
      </p:sp>
      <p:sp>
        <p:nvSpPr>
          <p:cNvPr id="2" name="PlaceHolder 3"/>
          <p:cNvSpPr>
            <a:spLocks noGrp="1"/>
          </p:cNvSpPr>
          <p:nvPr>
            <p:ph type="dt"/>
          </p:nvPr>
        </p:nvSpPr>
        <p:spPr>
          <a:xfrm>
            <a:off x="457200" y="6356520"/>
            <a:ext cx="2133360" cy="364680"/>
          </a:xfrm>
          <a:prstGeom prst="rect">
            <a:avLst/>
          </a:prstGeom>
        </p:spPr>
        <p:txBody>
          <a:bodyPr anchor="ctr"/>
          <a:p>
            <a:pPr>
              <a:lnSpc>
                <a:spcPct val="100000"/>
              </a:lnSpc>
            </a:pPr>
            <a:r>
              <a:rPr lang="en-US" sz="1200" strike="noStrike">
                <a:solidFill>
                  <a:srgbClr val="8b8b8b"/>
                </a:solidFill>
                <a:latin typeface="Calibri"/>
              </a:rPr>
              <a:t>12/13/15</a:t>
            </a:r>
            <a:endParaRPr/>
          </a:p>
        </p:txBody>
      </p:sp>
      <p:sp>
        <p:nvSpPr>
          <p:cNvPr id="3" name="PlaceHolder 4"/>
          <p:cNvSpPr>
            <a:spLocks noGrp="1"/>
          </p:cNvSpPr>
          <p:nvPr>
            <p:ph type="ftr"/>
          </p:nvPr>
        </p:nvSpPr>
        <p:spPr>
          <a:xfrm>
            <a:off x="3124080" y="6356520"/>
            <a:ext cx="2895120" cy="364680"/>
          </a:xfrm>
          <a:prstGeom prst="rect">
            <a:avLst/>
          </a:prstGeom>
        </p:spPr>
        <p:txBody>
          <a:bodyPr anchor="ctr"/>
          <a:p>
            <a:endParaRPr/>
          </a:p>
        </p:txBody>
      </p:sp>
      <p:sp>
        <p:nvSpPr>
          <p:cNvPr id="4" name="PlaceHolder 5"/>
          <p:cNvSpPr>
            <a:spLocks noGrp="1"/>
          </p:cNvSpPr>
          <p:nvPr>
            <p:ph type="sldNum"/>
          </p:nvPr>
        </p:nvSpPr>
        <p:spPr>
          <a:xfrm>
            <a:off x="6553080" y="6356520"/>
            <a:ext cx="2133360" cy="364680"/>
          </a:xfrm>
          <a:prstGeom prst="rect">
            <a:avLst/>
          </a:prstGeom>
        </p:spPr>
        <p:txBody>
          <a:bodyPr anchor="ctr"/>
          <a:p>
            <a:pPr algn="r">
              <a:lnSpc>
                <a:spcPct val="100000"/>
              </a:lnSpc>
            </a:pPr>
            <a:fld id="{66FD51CF-1858-4F25-A804-C3F14089D72A}" type="slidenum">
              <a:rPr lang="en-US" sz="1200" strike="noStrike">
                <a:solidFill>
                  <a:srgbClr val="8b8b8b"/>
                </a:solidFill>
                <a:latin typeface="Calibri"/>
              </a:rPr>
              <a:t>&lt;number&gt;</a:t>
            </a:fld>
            <a:endParaRPr/>
          </a:p>
        </p:txBody>
      </p:sp>
      <p:sp>
        <p:nvSpPr>
          <p:cNvPr id="5" name="PlaceHolder 6"/>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en-US" sz="3200">
                <a:latin typeface="Calibri"/>
              </a:rPr>
              <a:t>Click to edit the outline text format</a:t>
            </a:r>
            <a:endParaRPr/>
          </a:p>
          <a:p>
            <a:pPr lvl="1">
              <a:buSzPct val="75000"/>
              <a:buFont typeface="StarSymbol"/>
              <a:buChar char=""/>
            </a:pPr>
            <a:r>
              <a:rPr lang="en-US" sz="2400">
                <a:latin typeface="Calibri"/>
              </a:rPr>
              <a:t>Second Outline Level</a:t>
            </a:r>
            <a:endParaRPr/>
          </a:p>
          <a:p>
            <a:pPr lvl="2">
              <a:buSzPct val="45000"/>
              <a:buFont typeface="StarSymbol"/>
              <a:buChar char=""/>
            </a:pPr>
            <a:r>
              <a:rPr lang="en-US" sz="2000">
                <a:latin typeface="Calibri"/>
              </a:rPr>
              <a:t>Third Outline Level</a:t>
            </a:r>
            <a:endParaRPr/>
          </a:p>
          <a:p>
            <a:pPr lvl="3">
              <a:buSzPct val="75000"/>
              <a:buFont typeface="StarSymbol"/>
              <a:buChar char=""/>
            </a:pPr>
            <a:r>
              <a:rPr lang="en-US" sz="2000">
                <a:latin typeface="Calibri"/>
              </a:rPr>
              <a:t>Fourth Outline Level</a:t>
            </a:r>
            <a:endParaRPr/>
          </a:p>
          <a:p>
            <a:pPr lvl="4">
              <a:buSzPct val="45000"/>
              <a:buFont typeface="StarSymbol"/>
              <a:buChar char=""/>
            </a:pPr>
            <a:r>
              <a:rPr lang="en-US" sz="2000">
                <a:latin typeface="Calibri"/>
              </a:rPr>
              <a:t>Fifth Outline Level</a:t>
            </a:r>
            <a:endParaRPr/>
          </a:p>
          <a:p>
            <a:pPr lvl="5">
              <a:buSzPct val="45000"/>
              <a:buFont typeface="StarSymbol"/>
              <a:buChar char=""/>
            </a:pPr>
            <a:r>
              <a:rPr lang="en-US" sz="2000">
                <a:latin typeface="Calibri"/>
              </a:rPr>
              <a:t>Sixth Outline Level</a:t>
            </a:r>
            <a:endParaRPr/>
          </a:p>
          <a:p>
            <a:pPr lvl="6">
              <a:buSzPct val="45000"/>
              <a:buFont typeface="StarSymbol"/>
              <a:buChar char=""/>
            </a:pPr>
            <a:r>
              <a:rPr lang="en-US" sz="2000">
                <a:latin typeface="Calibri"/>
              </a:rPr>
              <a:t>Seventh Outline Level</a:t>
            </a:r>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4680"/>
            <a:ext cx="8229240" cy="1142640"/>
          </a:xfrm>
          <a:prstGeom prst="rect">
            <a:avLst/>
          </a:prstGeom>
        </p:spPr>
        <p:txBody>
          <a:bodyPr anchor="ctr"/>
          <a:p>
            <a:pPr algn="ctr">
              <a:lnSpc>
                <a:spcPct val="100000"/>
              </a:lnSpc>
            </a:pPr>
            <a:r>
              <a:rPr lang="en-US" sz="4400" strike="noStrike">
                <a:solidFill>
                  <a:srgbClr val="000000"/>
                </a:solidFill>
                <a:latin typeface="Calibri"/>
              </a:rPr>
              <a:t>Click to edit Master title style</a:t>
            </a:r>
            <a:endParaRPr/>
          </a:p>
        </p:txBody>
      </p:sp>
      <p:sp>
        <p:nvSpPr>
          <p:cNvPr id="41" name="PlaceHolder 2"/>
          <p:cNvSpPr>
            <a:spLocks noGrp="1"/>
          </p:cNvSpPr>
          <p:nvPr>
            <p:ph type="body"/>
          </p:nvPr>
        </p:nvSpPr>
        <p:spPr>
          <a:xfrm>
            <a:off x="457200" y="1600200"/>
            <a:ext cx="8229240" cy="4525560"/>
          </a:xfrm>
          <a:prstGeom prst="rect">
            <a:avLst/>
          </a:prstGeom>
        </p:spPr>
        <p:txBody>
          <a:bodyPr/>
          <a:p>
            <a:pPr>
              <a:buSzPct val="45000"/>
              <a:buFont typeface="StarSymbol"/>
              <a:buChar char=""/>
            </a:pPr>
            <a:r>
              <a:rPr lang="en-US" sz="3200" strike="noStrike">
                <a:solidFill>
                  <a:srgbClr val="000000"/>
                </a:solidFill>
                <a:latin typeface="Calibri"/>
              </a:rPr>
              <a:t>Click to edit the outline text format</a:t>
            </a:r>
            <a:endParaRPr/>
          </a:p>
          <a:p>
            <a:pPr lvl="1">
              <a:buSzPct val="75000"/>
              <a:buFont typeface="StarSymbol"/>
              <a:buChar char=""/>
            </a:pPr>
            <a:r>
              <a:rPr lang="en-US" sz="3200" strike="noStrike">
                <a:solidFill>
                  <a:srgbClr val="000000"/>
                </a:solidFill>
                <a:latin typeface="Calibri"/>
              </a:rPr>
              <a:t>Second Outline Level</a:t>
            </a:r>
            <a:endParaRPr/>
          </a:p>
          <a:p>
            <a:pPr lvl="2">
              <a:buSzPct val="45000"/>
              <a:buFont typeface="StarSymbol"/>
              <a:buChar char=""/>
            </a:pPr>
            <a:r>
              <a:rPr lang="en-US" sz="3200" strike="noStrike">
                <a:solidFill>
                  <a:srgbClr val="000000"/>
                </a:solidFill>
                <a:latin typeface="Calibri"/>
              </a:rPr>
              <a:t>Third Outline Level</a:t>
            </a:r>
            <a:endParaRPr/>
          </a:p>
          <a:p>
            <a:pPr lvl="3">
              <a:buSzPct val="75000"/>
              <a:buFont typeface="StarSymbol"/>
              <a:buChar char=""/>
            </a:pPr>
            <a:r>
              <a:rPr lang="en-US" sz="3200" strike="noStrike">
                <a:solidFill>
                  <a:srgbClr val="000000"/>
                </a:solidFill>
                <a:latin typeface="Calibri"/>
              </a:rPr>
              <a:t>Fourth Outline Level</a:t>
            </a:r>
            <a:endParaRPr/>
          </a:p>
          <a:p>
            <a:pPr lvl="4">
              <a:buSzPct val="45000"/>
              <a:buFont typeface="StarSymbol"/>
              <a:buChar char=""/>
            </a:pPr>
            <a:r>
              <a:rPr lang="en-US" sz="3200" strike="noStrike">
                <a:solidFill>
                  <a:srgbClr val="000000"/>
                </a:solidFill>
                <a:latin typeface="Calibri"/>
              </a:rPr>
              <a:t>Fifth Outline Level</a:t>
            </a:r>
            <a:endParaRPr/>
          </a:p>
          <a:p>
            <a:pPr lvl="5">
              <a:buSzPct val="45000"/>
              <a:buFont typeface="StarSymbol"/>
              <a:buChar char=""/>
            </a:pPr>
            <a:r>
              <a:rPr lang="en-US" sz="3200" strike="noStrike">
                <a:solidFill>
                  <a:srgbClr val="000000"/>
                </a:solidFill>
                <a:latin typeface="Calibri"/>
              </a:rPr>
              <a:t>Sixth Outline Level</a:t>
            </a:r>
            <a:endParaRPr/>
          </a:p>
          <a:p>
            <a:pPr>
              <a:lnSpc>
                <a:spcPct val="100000"/>
              </a:lnSpc>
              <a:buFont typeface="Arial"/>
              <a:buChar char="•"/>
            </a:pPr>
            <a:r>
              <a:rPr lang="en-US" sz="3200" strike="noStrike">
                <a:solidFill>
                  <a:srgbClr val="000000"/>
                </a:solidFill>
                <a:latin typeface="Calibri"/>
              </a:rPr>
              <a:t>Seventh Outline LevelClick to edit Master text styles</a:t>
            </a:r>
            <a:endParaRPr/>
          </a:p>
          <a:p>
            <a:pPr lvl="1">
              <a:lnSpc>
                <a:spcPct val="100000"/>
              </a:lnSpc>
              <a:buFont typeface="Arial"/>
              <a:buChar char="–"/>
            </a:pPr>
            <a:r>
              <a:rPr lang="en-US" sz="2800" strike="noStrike">
                <a:solidFill>
                  <a:srgbClr val="000000"/>
                </a:solidFill>
                <a:latin typeface="Calibri"/>
              </a:rPr>
              <a:t>Second level</a:t>
            </a:r>
            <a:endParaRPr/>
          </a:p>
          <a:p>
            <a:pPr lvl="2">
              <a:lnSpc>
                <a:spcPct val="100000"/>
              </a:lnSpc>
              <a:buFont typeface="Arial"/>
              <a:buChar char="•"/>
            </a:pPr>
            <a:r>
              <a:rPr lang="en-US" sz="2400" strike="noStrike">
                <a:solidFill>
                  <a:srgbClr val="000000"/>
                </a:solidFill>
                <a:latin typeface="Calibri"/>
              </a:rPr>
              <a:t>Third level</a:t>
            </a:r>
            <a:endParaRPr/>
          </a:p>
          <a:p>
            <a:pPr lvl="3">
              <a:lnSpc>
                <a:spcPct val="100000"/>
              </a:lnSpc>
              <a:buFont typeface="Arial"/>
              <a:buChar char="–"/>
            </a:pPr>
            <a:r>
              <a:rPr lang="en-US" sz="2000" strike="noStrike">
                <a:solidFill>
                  <a:srgbClr val="000000"/>
                </a:solidFill>
                <a:latin typeface="Calibri"/>
              </a:rPr>
              <a:t>Fourth level</a:t>
            </a:r>
            <a:endParaRPr/>
          </a:p>
          <a:p>
            <a:pPr lvl="4">
              <a:lnSpc>
                <a:spcPct val="100000"/>
              </a:lnSpc>
              <a:buFont typeface="Arial"/>
              <a:buChar char="»"/>
            </a:pPr>
            <a:r>
              <a:rPr lang="en-US" sz="2000" strike="noStrike">
                <a:solidFill>
                  <a:srgbClr val="000000"/>
                </a:solidFill>
                <a:latin typeface="Calibri"/>
              </a:rPr>
              <a:t>Fifth level</a:t>
            </a:r>
            <a:endParaRPr/>
          </a:p>
        </p:txBody>
      </p:sp>
      <p:sp>
        <p:nvSpPr>
          <p:cNvPr id="42" name="PlaceHolder 3"/>
          <p:cNvSpPr>
            <a:spLocks noGrp="1"/>
          </p:cNvSpPr>
          <p:nvPr>
            <p:ph type="dt"/>
          </p:nvPr>
        </p:nvSpPr>
        <p:spPr>
          <a:xfrm>
            <a:off x="457200" y="6356520"/>
            <a:ext cx="2133360" cy="364680"/>
          </a:xfrm>
          <a:prstGeom prst="rect">
            <a:avLst/>
          </a:prstGeom>
        </p:spPr>
        <p:txBody>
          <a:bodyPr anchor="ctr"/>
          <a:p>
            <a:pPr>
              <a:lnSpc>
                <a:spcPct val="100000"/>
              </a:lnSpc>
            </a:pPr>
            <a:r>
              <a:rPr lang="en-US" sz="1200" strike="noStrike">
                <a:solidFill>
                  <a:srgbClr val="8b8b8b"/>
                </a:solidFill>
                <a:latin typeface="Calibri"/>
              </a:rPr>
              <a:t>12/13/15</a:t>
            </a:r>
            <a:endParaRPr/>
          </a:p>
        </p:txBody>
      </p:sp>
      <p:sp>
        <p:nvSpPr>
          <p:cNvPr id="43" name="PlaceHolder 4"/>
          <p:cNvSpPr>
            <a:spLocks noGrp="1"/>
          </p:cNvSpPr>
          <p:nvPr>
            <p:ph type="ftr"/>
          </p:nvPr>
        </p:nvSpPr>
        <p:spPr>
          <a:xfrm>
            <a:off x="3124080" y="6356520"/>
            <a:ext cx="2895120" cy="364680"/>
          </a:xfrm>
          <a:prstGeom prst="rect">
            <a:avLst/>
          </a:prstGeom>
        </p:spPr>
        <p:txBody>
          <a:bodyPr anchor="ctr"/>
          <a:p>
            <a:endParaRPr/>
          </a:p>
        </p:txBody>
      </p:sp>
      <p:sp>
        <p:nvSpPr>
          <p:cNvPr id="44" name="PlaceHolder 5"/>
          <p:cNvSpPr>
            <a:spLocks noGrp="1"/>
          </p:cNvSpPr>
          <p:nvPr>
            <p:ph type="sldNum"/>
          </p:nvPr>
        </p:nvSpPr>
        <p:spPr>
          <a:xfrm>
            <a:off x="6553080" y="6356520"/>
            <a:ext cx="2133360" cy="364680"/>
          </a:xfrm>
          <a:prstGeom prst="rect">
            <a:avLst/>
          </a:prstGeom>
        </p:spPr>
        <p:txBody>
          <a:bodyPr anchor="ctr"/>
          <a:p>
            <a:pPr algn="r">
              <a:lnSpc>
                <a:spcPct val="100000"/>
              </a:lnSpc>
            </a:pPr>
            <a:fld id="{349CE2E6-8EEF-477C-B14C-9B46E5BD69D2}" type="slidenum">
              <a:rPr lang="en-US" sz="1200" strike="noStrike">
                <a:solidFill>
                  <a:srgbClr val="8b8b8b"/>
                </a:solidFill>
                <a:latin typeface="Calibri"/>
              </a:rPr>
              <a:t>&lt;number&gt;</a:t>
            </a:fld>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8.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9.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1.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2.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4.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5.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6.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7.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8.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9.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0.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4" name="TextShape 1"/>
          <p:cNvSpPr txBox="1"/>
          <p:nvPr/>
        </p:nvSpPr>
        <p:spPr>
          <a:xfrm>
            <a:off x="268560" y="1069200"/>
            <a:ext cx="6415920" cy="1863720"/>
          </a:xfrm>
          <a:prstGeom prst="rect">
            <a:avLst/>
          </a:prstGeom>
          <a:noFill/>
          <a:ln>
            <a:noFill/>
          </a:ln>
        </p:spPr>
        <p:txBody>
          <a:bodyPr anchor="ctr"/>
          <a:p>
            <a:pPr algn="ctr">
              <a:lnSpc>
                <a:spcPct val="100000"/>
              </a:lnSpc>
            </a:pPr>
            <a:r>
              <a:rPr b="1" lang="en-US" sz="4400" strike="noStrike">
                <a:solidFill>
                  <a:srgbClr val="000000"/>
                </a:solidFill>
                <a:latin typeface="Calibri"/>
              </a:rPr>
              <a:t>Holding Oil &amp; Gas Leases Past Primary Term</a:t>
            </a:r>
            <a:endParaRPr/>
          </a:p>
        </p:txBody>
      </p:sp>
      <p:sp>
        <p:nvSpPr>
          <p:cNvPr id="85" name="TextShape 2"/>
          <p:cNvSpPr txBox="1"/>
          <p:nvPr/>
        </p:nvSpPr>
        <p:spPr>
          <a:xfrm>
            <a:off x="268560" y="3150720"/>
            <a:ext cx="6400440" cy="2107440"/>
          </a:xfrm>
          <a:prstGeom prst="rect">
            <a:avLst/>
          </a:prstGeom>
          <a:noFill/>
          <a:ln>
            <a:noFill/>
          </a:ln>
        </p:spPr>
        <p:txBody>
          <a:bodyPr/>
          <a:p>
            <a:pPr algn="ctr">
              <a:lnSpc>
                <a:spcPct val="100000"/>
              </a:lnSpc>
            </a:pPr>
            <a:r>
              <a:rPr lang="en-US" sz="3200" strike="noStrike">
                <a:solidFill>
                  <a:srgbClr val="8b8b8b"/>
                </a:solidFill>
                <a:latin typeface="Calibri"/>
              </a:rPr>
              <a:t>North Dakota and New York</a:t>
            </a:r>
            <a:endParaRPr/>
          </a:p>
          <a:p>
            <a:pPr algn="ctr">
              <a:lnSpc>
                <a:spcPct val="100000"/>
              </a:lnSpc>
            </a:pPr>
            <a:endParaRPr/>
          </a:p>
          <a:p>
            <a:pPr algn="ctr">
              <a:lnSpc>
                <a:spcPct val="100000"/>
              </a:lnSpc>
            </a:pPr>
            <a:endParaRPr/>
          </a:p>
          <a:p>
            <a:pPr algn="ctr">
              <a:lnSpc>
                <a:spcPct val="100000"/>
              </a:lnSpc>
            </a:pPr>
            <a:endParaRPr/>
          </a:p>
          <a:p>
            <a:pPr algn="ctr">
              <a:lnSpc>
                <a:spcPct val="100000"/>
              </a:lnSpc>
            </a:pPr>
            <a:endParaRPr/>
          </a:p>
        </p:txBody>
      </p:sp>
      <p:pic>
        <p:nvPicPr>
          <p:cNvPr id="86" name="Picture 3" descr=""/>
          <p:cNvPicPr/>
          <p:nvPr/>
        </p:nvPicPr>
        <p:blipFill>
          <a:blip r:embed="rId1"/>
          <a:stretch/>
        </p:blipFill>
        <p:spPr>
          <a:xfrm>
            <a:off x="6450840" y="384840"/>
            <a:ext cx="2425320" cy="5981400"/>
          </a:xfrm>
          <a:prstGeom prst="rect">
            <a:avLst/>
          </a:prstGeom>
          <a:ln>
            <a:noFill/>
          </a:ln>
        </p:spPr>
      </p:pic>
      <p:sp>
        <p:nvSpPr>
          <p:cNvPr id="87" name="CustomShape 3"/>
          <p:cNvSpPr/>
          <p:nvPr/>
        </p:nvSpPr>
        <p:spPr>
          <a:xfrm>
            <a:off x="797760" y="5823360"/>
            <a:ext cx="5095800" cy="364680"/>
          </a:xfrm>
          <a:prstGeom prst="rect">
            <a:avLst/>
          </a:prstGeom>
          <a:noFill/>
          <a:ln>
            <a:noFill/>
          </a:ln>
        </p:spPr>
        <p:style>
          <a:lnRef idx="0"/>
          <a:fillRef idx="0"/>
          <a:effectRef idx="0"/>
          <a:fontRef idx="minor"/>
        </p:style>
        <p:txBody>
          <a:bodyPr lIns="90000" rIns="90000" tIns="45000" bIns="45000"/>
          <a:p>
            <a:pPr>
              <a:lnSpc>
                <a:spcPct val="100000"/>
              </a:lnSpc>
            </a:pPr>
            <a:r>
              <a:rPr lang="en-US" strike="noStrike">
                <a:solidFill>
                  <a:srgbClr val="000000"/>
                </a:solidFill>
                <a:latin typeface="Calibri"/>
              </a:rPr>
              <a:t>© David Ganje, 2015</a:t>
            </a:r>
            <a:endParaRPr/>
          </a:p>
        </p:txBody>
      </p:sp>
      <p:sp>
        <p:nvSpPr>
          <p:cNvPr id="88" name="TextShape 4"/>
          <p:cNvSpPr txBox="1"/>
          <p:nvPr/>
        </p:nvSpPr>
        <p:spPr>
          <a:xfrm>
            <a:off x="1899360" y="3749040"/>
            <a:ext cx="3221280" cy="1513800"/>
          </a:xfrm>
          <a:prstGeom prst="rect">
            <a:avLst/>
          </a:prstGeom>
          <a:noFill/>
          <a:ln>
            <a:noFill/>
          </a:ln>
        </p:spPr>
        <p:txBody>
          <a:bodyPr lIns="90000" rIns="90000" tIns="45000" bIns="45000"/>
          <a:p>
            <a:pPr algn="ctr"/>
            <a:r>
              <a:rPr lang="en-US" sz="2200">
                <a:latin typeface="Arial"/>
              </a:rPr>
              <a:t>David L. Ganje</a:t>
            </a:r>
            <a:endParaRPr/>
          </a:p>
          <a:p>
            <a:pPr algn="ctr"/>
            <a:r>
              <a:rPr lang="en-US" sz="2200">
                <a:latin typeface="Arial"/>
              </a:rPr>
              <a:t>Ganje Law Offices</a:t>
            </a:r>
            <a:endParaRPr/>
          </a:p>
          <a:p>
            <a:pPr algn="ctr"/>
            <a:r>
              <a:rPr lang="en-US" sz="2000">
                <a:solidFill>
                  <a:srgbClr val="333333"/>
                </a:solidFill>
                <a:latin typeface="Arial"/>
              </a:rPr>
              <a:t>LexEnergy.net</a:t>
            </a:r>
            <a:endParaRPr/>
          </a:p>
          <a:p>
            <a:pPr algn="ctr"/>
            <a:r>
              <a:rPr lang="en-US">
                <a:latin typeface="Arial"/>
              </a:rPr>
              <a:t>605.385.0330 – 518.437.9000</a:t>
            </a:r>
            <a:endParaRPr/>
          </a:p>
          <a:p>
            <a:pPr algn="ctr"/>
            <a:r>
              <a:rPr lang="en-US">
                <a:latin typeface="Arial"/>
              </a:rPr>
              <a:t>701.355.6885</a:t>
            </a: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5" name="TextShape 1"/>
          <p:cNvSpPr txBox="1"/>
          <p:nvPr/>
        </p:nvSpPr>
        <p:spPr>
          <a:xfrm>
            <a:off x="457200" y="274680"/>
            <a:ext cx="8229240" cy="1142640"/>
          </a:xfrm>
          <a:prstGeom prst="rect">
            <a:avLst/>
          </a:prstGeom>
          <a:noFill/>
          <a:ln>
            <a:noFill/>
          </a:ln>
        </p:spPr>
        <p:txBody>
          <a:bodyPr anchor="ctr"/>
          <a:p>
            <a:pPr algn="ctr">
              <a:lnSpc>
                <a:spcPct val="100000"/>
              </a:lnSpc>
            </a:pPr>
            <a:r>
              <a:rPr lang="en-US" sz="4400" strike="noStrike" u="sng">
                <a:solidFill>
                  <a:srgbClr val="000000"/>
                </a:solidFill>
                <a:latin typeface="Calibri"/>
              </a:rPr>
              <a:t>Two Competing Views: Shut-in Royalty</a:t>
            </a:r>
            <a:endParaRPr/>
          </a:p>
        </p:txBody>
      </p:sp>
      <p:sp>
        <p:nvSpPr>
          <p:cNvPr id="106" name="TextShape 2"/>
          <p:cNvSpPr txBox="1"/>
          <p:nvPr/>
        </p:nvSpPr>
        <p:spPr>
          <a:xfrm>
            <a:off x="457200" y="1417680"/>
            <a:ext cx="8383320" cy="5240520"/>
          </a:xfrm>
          <a:prstGeom prst="rect">
            <a:avLst/>
          </a:prstGeom>
          <a:noFill/>
          <a:ln>
            <a:noFill/>
          </a:ln>
        </p:spPr>
        <p:txBody>
          <a:bodyPr/>
          <a:p>
            <a:pPr>
              <a:lnSpc>
                <a:spcPct val="100000"/>
              </a:lnSpc>
            </a:pPr>
            <a:r>
              <a:rPr b="1" lang="en-US" sz="3800" strike="noStrike" u="sng">
                <a:solidFill>
                  <a:srgbClr val="000000"/>
                </a:solidFill>
                <a:latin typeface="Calibri"/>
              </a:rPr>
              <a:t>Texas</a:t>
            </a:r>
            <a:r>
              <a:rPr lang="en-US" sz="3800" strike="noStrike">
                <a:solidFill>
                  <a:srgbClr val="000000"/>
                </a:solidFill>
                <a:latin typeface="Calibri"/>
              </a:rPr>
              <a:t>: (majority)</a:t>
            </a:r>
            <a:endParaRPr/>
          </a:p>
          <a:p>
            <a:pPr>
              <a:lnSpc>
                <a:spcPct val="100000"/>
              </a:lnSpc>
              <a:buFont typeface="Arial"/>
              <a:buChar char="•"/>
            </a:pPr>
            <a:r>
              <a:rPr lang="en-US" sz="3400" strike="noStrike">
                <a:solidFill>
                  <a:srgbClr val="000000"/>
                </a:solidFill>
                <a:latin typeface="Calibri"/>
              </a:rPr>
              <a:t>Interprets the leasehold estate as a fee simple determinable that automatically terminates upon the occurrence of the limiting condition. </a:t>
            </a:r>
            <a:endParaRPr/>
          </a:p>
          <a:p>
            <a:pPr lvl="1">
              <a:lnSpc>
                <a:spcPct val="100000"/>
              </a:lnSpc>
              <a:buFont typeface="Arial"/>
              <a:buChar char="–"/>
            </a:pPr>
            <a:r>
              <a:rPr i="1" lang="en-US" sz="2900" strike="noStrike">
                <a:solidFill>
                  <a:srgbClr val="000000"/>
                </a:solidFill>
                <a:latin typeface="Calibri"/>
              </a:rPr>
              <a:t>Stephens County v. Mid-Kansas Oil &amp; Gas Co</a:t>
            </a:r>
            <a:r>
              <a:rPr lang="en-US" sz="2900" strike="noStrike">
                <a:solidFill>
                  <a:srgbClr val="000000"/>
                </a:solidFill>
                <a:latin typeface="Calibri"/>
              </a:rPr>
              <a:t>., 254 S.W. 290, 295 (Tex. 1923)</a:t>
            </a:r>
            <a:endParaRPr/>
          </a:p>
          <a:p>
            <a:pPr>
              <a:lnSpc>
                <a:spcPct val="100000"/>
              </a:lnSpc>
            </a:pPr>
            <a:endParaRPr/>
          </a:p>
          <a:p>
            <a:pPr>
              <a:lnSpc>
                <a:spcPct val="100000"/>
              </a:lnSpc>
            </a:pPr>
            <a:r>
              <a:rPr lang="en-US" sz="3400" strike="noStrike" u="sng">
                <a:solidFill>
                  <a:srgbClr val="000000"/>
                </a:solidFill>
                <a:latin typeface="Calibri"/>
              </a:rPr>
              <a:t>Most Important Factor </a:t>
            </a:r>
            <a:r>
              <a:rPr lang="en-US" sz="3400" strike="noStrike">
                <a:solidFill>
                  <a:srgbClr val="000000"/>
                </a:solidFill>
                <a:latin typeface="Calibri"/>
              </a:rPr>
              <a:t>= The passing of a specific date without payment or production.</a:t>
            </a:r>
            <a:endParaRPr/>
          </a:p>
          <a:p>
            <a:pPr>
              <a:lnSpc>
                <a:spcPct val="100000"/>
              </a:lnSpc>
              <a:buFont typeface="Arial"/>
              <a:buChar char="•"/>
            </a:pPr>
            <a:r>
              <a:rPr lang="en-US" sz="3500" strike="noStrike">
                <a:solidFill>
                  <a:srgbClr val="000000"/>
                </a:solidFill>
                <a:latin typeface="Calibri"/>
              </a:rPr>
              <a:t>Royalty payment acts as a substitute for production which enables the lessee to extend or maintain the lease. If production or its substitute ceases, the lease terminates. </a:t>
            </a:r>
            <a:endParaRPr/>
          </a:p>
          <a:p>
            <a:pPr lvl="1">
              <a:lnSpc>
                <a:spcPct val="100000"/>
              </a:lnSpc>
              <a:buFont typeface="Arial"/>
              <a:buChar char="–"/>
            </a:pPr>
            <a:r>
              <a:rPr i="1" lang="en-US" sz="3000" strike="noStrike">
                <a:solidFill>
                  <a:srgbClr val="000000"/>
                </a:solidFill>
                <a:latin typeface="Calibri"/>
              </a:rPr>
              <a:t>Mayers v. Sanchez-O’Brien Minerals Corp.</a:t>
            </a:r>
            <a:r>
              <a:rPr lang="en-US" sz="3000" strike="noStrike">
                <a:solidFill>
                  <a:srgbClr val="000000"/>
                </a:solidFill>
                <a:latin typeface="Calibri"/>
              </a:rPr>
              <a:t>, 670 S.W.2d 704 (Tex. Int. App. Ct. 1984) </a:t>
            </a:r>
            <a:endParaRPr/>
          </a:p>
          <a:p>
            <a:pPr>
              <a:lnSpc>
                <a:spcPct val="100000"/>
              </a:lnSpc>
            </a:pPr>
            <a:endParaRPr/>
          </a:p>
          <a:p>
            <a:pPr>
              <a:lnSpc>
                <a:spcPct val="100000"/>
              </a:lnSpc>
            </a:pPr>
            <a:r>
              <a:rPr lang="en-US" sz="3400" strike="noStrike" u="sng">
                <a:solidFill>
                  <a:srgbClr val="000000"/>
                </a:solidFill>
                <a:latin typeface="Calibri"/>
              </a:rPr>
              <a:t>Remedy for breach</a:t>
            </a:r>
            <a:r>
              <a:rPr lang="en-US" sz="3400" strike="noStrike">
                <a:solidFill>
                  <a:srgbClr val="000000"/>
                </a:solidFill>
                <a:latin typeface="Calibri"/>
              </a:rPr>
              <a:t> = Lease terminates automatically. </a:t>
            </a:r>
            <a:endParaRPr/>
          </a:p>
          <a:p>
            <a:pPr>
              <a:lnSpc>
                <a:spcPct val="100000"/>
              </a:lnSpc>
            </a:pPr>
            <a:endParaRPr/>
          </a:p>
          <a:p>
            <a:pPr>
              <a:lnSpc>
                <a:spcPct val="100000"/>
              </a:lnSpc>
            </a:pPr>
            <a:r>
              <a:rPr b="1" lang="en-US" sz="3800" strike="noStrike" u="sng">
                <a:solidFill>
                  <a:srgbClr val="000000"/>
                </a:solidFill>
                <a:latin typeface="Calibri"/>
              </a:rPr>
              <a:t>Oklahoma:</a:t>
            </a:r>
            <a:r>
              <a:rPr lang="en-US" sz="3800" strike="noStrike">
                <a:solidFill>
                  <a:srgbClr val="000000"/>
                </a:solidFill>
                <a:latin typeface="Calibri"/>
              </a:rPr>
              <a:t> (minority)</a:t>
            </a:r>
            <a:endParaRPr/>
          </a:p>
          <a:p>
            <a:pPr>
              <a:lnSpc>
                <a:spcPct val="100000"/>
              </a:lnSpc>
              <a:buFont typeface="Arial"/>
              <a:buChar char="•"/>
            </a:pPr>
            <a:r>
              <a:rPr lang="en-US" sz="3400" strike="noStrike">
                <a:solidFill>
                  <a:srgbClr val="000000"/>
                </a:solidFill>
                <a:latin typeface="Calibri"/>
              </a:rPr>
              <a:t>Interprets the estate created by the habendum clause of the oil and gas lease as an estate on condition subsequent that does not automatically terminate upon a cessation of production or the occurrence of a condition. </a:t>
            </a:r>
            <a:endParaRPr/>
          </a:p>
          <a:p>
            <a:pPr lvl="1">
              <a:lnSpc>
                <a:spcPct val="100000"/>
              </a:lnSpc>
              <a:buFont typeface="Arial"/>
              <a:buChar char="–"/>
            </a:pPr>
            <a:r>
              <a:rPr i="1" lang="en-US" sz="2900" strike="noStrike">
                <a:solidFill>
                  <a:srgbClr val="000000"/>
                </a:solidFill>
                <a:latin typeface="Calibri"/>
              </a:rPr>
              <a:t>Danne v. Texaco Exp. &amp; Prod., Inc</a:t>
            </a:r>
            <a:r>
              <a:rPr lang="en-US" sz="2900" strike="noStrike">
                <a:solidFill>
                  <a:srgbClr val="000000"/>
                </a:solidFill>
                <a:latin typeface="Calibri"/>
              </a:rPr>
              <a:t>., 883 P.2d 210, 213 (Okla. 1994) </a:t>
            </a:r>
            <a:endParaRPr/>
          </a:p>
          <a:p>
            <a:pPr>
              <a:lnSpc>
                <a:spcPct val="100000"/>
              </a:lnSpc>
            </a:pPr>
            <a:endParaRPr/>
          </a:p>
          <a:p>
            <a:pPr>
              <a:lnSpc>
                <a:spcPct val="100000"/>
              </a:lnSpc>
            </a:pPr>
            <a:r>
              <a:rPr lang="en-US" sz="3400" strike="noStrike" u="sng">
                <a:solidFill>
                  <a:srgbClr val="000000"/>
                </a:solidFill>
                <a:latin typeface="Calibri"/>
              </a:rPr>
              <a:t>Most Important Factor</a:t>
            </a:r>
            <a:r>
              <a:rPr lang="en-US" sz="3400" strike="noStrike">
                <a:solidFill>
                  <a:srgbClr val="000000"/>
                </a:solidFill>
                <a:latin typeface="Calibri"/>
              </a:rPr>
              <a:t> = Lessee’s diligence in securing payment or production.</a:t>
            </a:r>
            <a:endParaRPr/>
          </a:p>
          <a:p>
            <a:pPr>
              <a:lnSpc>
                <a:spcPct val="100000"/>
              </a:lnSpc>
              <a:buFont typeface="Arial"/>
              <a:buChar char="•"/>
            </a:pPr>
            <a:r>
              <a:rPr lang="en-US" sz="3400" strike="noStrike">
                <a:solidFill>
                  <a:srgbClr val="000000"/>
                </a:solidFill>
                <a:latin typeface="Calibri"/>
              </a:rPr>
              <a:t>Neither failure to promptly pay royalty, nor failure to secure actual production prior to end of primary term will terminate the lease if the lessee is acting as a reasonably prudent lessee under the circumstances in securing actual production. </a:t>
            </a:r>
            <a:endParaRPr/>
          </a:p>
          <a:p>
            <a:pPr lvl="1">
              <a:lnSpc>
                <a:spcPct val="100000"/>
              </a:lnSpc>
              <a:buFont typeface="Arial"/>
              <a:buChar char="–"/>
            </a:pPr>
            <a:r>
              <a:rPr i="1" lang="en-US" sz="2900" strike="noStrike">
                <a:solidFill>
                  <a:srgbClr val="000000"/>
                </a:solidFill>
                <a:latin typeface="Calibri"/>
              </a:rPr>
              <a:t>Roye Realty &amp; Dev., Inc.</a:t>
            </a:r>
            <a:r>
              <a:rPr lang="en-US" sz="2900" strike="noStrike">
                <a:solidFill>
                  <a:srgbClr val="000000"/>
                </a:solidFill>
                <a:latin typeface="Calibri"/>
              </a:rPr>
              <a:t>, 791 P.2d 821, 823 (Okla. Civ. App. 1990)</a:t>
            </a:r>
            <a:r>
              <a:rPr lang="en-US" sz="2900" strike="noStrike">
                <a:solidFill>
                  <a:srgbClr val="000000"/>
                </a:solidFill>
                <a:latin typeface="Calibri"/>
              </a:rPr>
              <a:t>
</a:t>
            </a:r>
            <a:endParaRPr/>
          </a:p>
          <a:p>
            <a:pPr>
              <a:lnSpc>
                <a:spcPct val="100000"/>
              </a:lnSpc>
            </a:pPr>
            <a:r>
              <a:rPr lang="en-US" sz="3400" strike="noStrike" u="sng">
                <a:solidFill>
                  <a:srgbClr val="000000"/>
                </a:solidFill>
                <a:latin typeface="Calibri"/>
              </a:rPr>
              <a:t>Remedy for breach</a:t>
            </a:r>
            <a:r>
              <a:rPr lang="en-US" sz="3400" strike="noStrike">
                <a:solidFill>
                  <a:srgbClr val="000000"/>
                </a:solidFill>
                <a:latin typeface="Calibri"/>
              </a:rPr>
              <a:t> = Lessor must file an action for breach of contract. </a:t>
            </a:r>
            <a:endParaRPr/>
          </a:p>
          <a:p>
            <a:pPr>
              <a:lnSpc>
                <a:spcPct val="100000"/>
              </a:lnSpc>
            </a:pPr>
            <a:endParaRPr/>
          </a:p>
          <a:p>
            <a:pPr>
              <a:lnSpc>
                <a:spcPct val="100000"/>
              </a:lnSpc>
            </a:pPr>
            <a:endParaRPr/>
          </a:p>
          <a:p>
            <a:endParaRPr/>
          </a:p>
        </p:txBody>
      </p:sp>
    </p:spTree>
  </p:cSld>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7" name="TextShape 1"/>
          <p:cNvSpPr txBox="1"/>
          <p:nvPr/>
        </p:nvSpPr>
        <p:spPr>
          <a:xfrm>
            <a:off x="457200" y="274680"/>
            <a:ext cx="8229240" cy="1142640"/>
          </a:xfrm>
          <a:prstGeom prst="rect">
            <a:avLst/>
          </a:prstGeom>
          <a:noFill/>
          <a:ln>
            <a:noFill/>
          </a:ln>
        </p:spPr>
        <p:txBody>
          <a:bodyPr anchor="ctr"/>
          <a:p>
            <a:pPr algn="ctr">
              <a:lnSpc>
                <a:spcPct val="100000"/>
              </a:lnSpc>
            </a:pPr>
            <a:r>
              <a:rPr lang="en-US" sz="4400" strike="noStrike" u="sng">
                <a:solidFill>
                  <a:srgbClr val="000000"/>
                </a:solidFill>
                <a:latin typeface="Calibri"/>
              </a:rPr>
              <a:t>Shut-in Royalties in NY</a:t>
            </a:r>
            <a:endParaRPr/>
          </a:p>
        </p:txBody>
      </p:sp>
      <p:sp>
        <p:nvSpPr>
          <p:cNvPr id="108" name="TextShape 2"/>
          <p:cNvSpPr txBox="1"/>
          <p:nvPr/>
        </p:nvSpPr>
        <p:spPr>
          <a:xfrm>
            <a:off x="457200" y="1562760"/>
            <a:ext cx="8229240" cy="5111640"/>
          </a:xfrm>
          <a:prstGeom prst="rect">
            <a:avLst/>
          </a:prstGeom>
          <a:noFill/>
          <a:ln>
            <a:noFill/>
          </a:ln>
        </p:spPr>
        <p:txBody>
          <a:bodyPr/>
          <a:p>
            <a:pPr>
              <a:lnSpc>
                <a:spcPct val="100000"/>
              </a:lnSpc>
            </a:pPr>
            <a:r>
              <a:rPr b="1" lang="en-US" sz="4000" strike="noStrike" u="sng">
                <a:solidFill>
                  <a:srgbClr val="000000"/>
                </a:solidFill>
                <a:latin typeface="Calibri"/>
              </a:rPr>
              <a:t>Follows Majority Rule</a:t>
            </a:r>
            <a:r>
              <a:rPr b="1" lang="en-US" sz="4000" strike="noStrike">
                <a:solidFill>
                  <a:srgbClr val="000000"/>
                </a:solidFill>
                <a:latin typeface="Calibri"/>
              </a:rPr>
              <a:t>: </a:t>
            </a:r>
            <a:endParaRPr/>
          </a:p>
          <a:p>
            <a:pPr>
              <a:lnSpc>
                <a:spcPct val="100000"/>
              </a:lnSpc>
            </a:pPr>
            <a:r>
              <a:rPr b="1" lang="en-US" sz="3300" strike="noStrike">
                <a:solidFill>
                  <a:srgbClr val="000000"/>
                </a:solidFill>
                <a:latin typeface="Calibri"/>
              </a:rPr>
              <a:t>Actual production required to extend lease beyond primary term. </a:t>
            </a:r>
            <a:endParaRPr/>
          </a:p>
          <a:p>
            <a:pPr>
              <a:lnSpc>
                <a:spcPct val="100000"/>
              </a:lnSpc>
            </a:pPr>
            <a:endParaRPr/>
          </a:p>
          <a:p>
            <a:pPr>
              <a:lnSpc>
                <a:spcPct val="100000"/>
              </a:lnSpc>
              <a:buFont typeface="Arial"/>
              <a:buChar char="•"/>
            </a:pPr>
            <a:r>
              <a:rPr lang="en-US" sz="3200" strike="noStrike">
                <a:solidFill>
                  <a:srgbClr val="000000"/>
                </a:solidFill>
                <a:latin typeface="Calibri"/>
              </a:rPr>
              <a:t>“</a:t>
            </a:r>
            <a:r>
              <a:rPr lang="en-US" sz="3200" strike="noStrike">
                <a:solidFill>
                  <a:srgbClr val="000000"/>
                </a:solidFill>
                <a:latin typeface="Calibri"/>
              </a:rPr>
              <a:t>Shutting in” and paying royalties on a non-producing well will NOT extend the lease beyond the primary term. </a:t>
            </a:r>
            <a:endParaRPr/>
          </a:p>
          <a:p>
            <a:pPr lvl="1">
              <a:lnSpc>
                <a:spcPct val="100000"/>
              </a:lnSpc>
              <a:buFont typeface="Arial"/>
              <a:buChar char="–"/>
            </a:pPr>
            <a:r>
              <a:rPr lang="en-US" sz="3100" strike="noStrike">
                <a:solidFill>
                  <a:srgbClr val="000000"/>
                </a:solidFill>
                <a:latin typeface="Calibri"/>
              </a:rPr>
              <a:t>“</a:t>
            </a:r>
            <a:r>
              <a:rPr lang="en-US" sz="3100" strike="noStrike">
                <a:solidFill>
                  <a:srgbClr val="000000"/>
                </a:solidFill>
                <a:latin typeface="Calibri"/>
              </a:rPr>
              <a:t>Production” requires actual production and marketing to extend the lease beyond its primary term. </a:t>
            </a:r>
            <a:endParaRPr/>
          </a:p>
          <a:p>
            <a:pPr lvl="2">
              <a:lnSpc>
                <a:spcPct val="100000"/>
              </a:lnSpc>
              <a:buFont typeface="Arial"/>
              <a:buChar char="•"/>
            </a:pPr>
            <a:r>
              <a:rPr i="1" lang="en-US" sz="2900" strike="noStrike">
                <a:solidFill>
                  <a:srgbClr val="000000"/>
                </a:solidFill>
                <a:latin typeface="Calibri"/>
              </a:rPr>
              <a:t>Peckham v. Dunning</a:t>
            </a:r>
            <a:r>
              <a:rPr lang="en-US" sz="2900" strike="noStrike">
                <a:solidFill>
                  <a:srgbClr val="000000"/>
                </a:solidFill>
                <a:latin typeface="Calibri"/>
              </a:rPr>
              <a:t>, 125 N.Y.S.2d 895 (N.Y. Int. App. Ct. 1953). </a:t>
            </a:r>
            <a:endParaRPr/>
          </a:p>
          <a:p>
            <a:pPr>
              <a:lnSpc>
                <a:spcPct val="100000"/>
              </a:lnSpc>
            </a:pPr>
            <a:endParaRPr/>
          </a:p>
          <a:p>
            <a:pPr>
              <a:lnSpc>
                <a:spcPct val="100000"/>
              </a:lnSpc>
              <a:buFont typeface="Arial"/>
              <a:buChar char="•"/>
            </a:pPr>
            <a:r>
              <a:rPr b="1" lang="en-US" sz="3300" strike="noStrike">
                <a:solidFill>
                  <a:srgbClr val="000000"/>
                </a:solidFill>
                <a:latin typeface="Calibri"/>
              </a:rPr>
              <a:t>Unless, the lease is extended by another clause (duh).</a:t>
            </a:r>
            <a:endParaRPr/>
          </a:p>
          <a:p>
            <a:pPr lvl="1">
              <a:lnSpc>
                <a:spcPct val="100000"/>
              </a:lnSpc>
              <a:buFont typeface="Arial"/>
              <a:buChar char="–"/>
            </a:pPr>
            <a:r>
              <a:rPr lang="en-US" sz="3100" strike="noStrike">
                <a:solidFill>
                  <a:srgbClr val="000000"/>
                </a:solidFill>
                <a:latin typeface="Calibri"/>
              </a:rPr>
              <a:t>Shut-in royalties need not be paid to prevent termination of a lease if the lease is preserved by operation of another clause. </a:t>
            </a:r>
            <a:endParaRPr/>
          </a:p>
          <a:p>
            <a:pPr lvl="2">
              <a:lnSpc>
                <a:spcPct val="100000"/>
              </a:lnSpc>
              <a:buFont typeface="Arial"/>
              <a:buChar char="•"/>
            </a:pPr>
            <a:r>
              <a:rPr i="1" lang="en-US" sz="2900" strike="noStrike">
                <a:solidFill>
                  <a:srgbClr val="000000"/>
                </a:solidFill>
                <a:latin typeface="Calibri"/>
              </a:rPr>
              <a:t>Oag v. Desert Gas Exploration Co., </a:t>
            </a:r>
            <a:r>
              <a:rPr lang="en-US" sz="2900" strike="noStrike">
                <a:solidFill>
                  <a:srgbClr val="000000"/>
                </a:solidFill>
                <a:latin typeface="Calibri"/>
              </a:rPr>
              <a:t>659 N.Y.S.2d 654 (N.Y. App. Div. 1997).</a:t>
            </a:r>
            <a:endParaRPr/>
          </a:p>
          <a:p>
            <a:pPr>
              <a:lnSpc>
                <a:spcPct val="100000"/>
              </a:lnSpc>
            </a:pPr>
            <a:endParaRPr/>
          </a:p>
          <a:p>
            <a:pPr>
              <a:lnSpc>
                <a:spcPct val="100000"/>
              </a:lnSpc>
              <a:buFont typeface="Arial"/>
              <a:buChar char="•"/>
            </a:pPr>
            <a:r>
              <a:rPr lang="en-US" sz="2500" strike="noStrike">
                <a:solidFill>
                  <a:srgbClr val="000000"/>
                </a:solidFill>
                <a:latin typeface="Calibri"/>
              </a:rPr>
              <a:t>In </a:t>
            </a:r>
            <a:r>
              <a:rPr i="1" lang="en-US" sz="2500" strike="noStrike">
                <a:solidFill>
                  <a:srgbClr val="000000"/>
                </a:solidFill>
                <a:latin typeface="Calibri"/>
              </a:rPr>
              <a:t>Oag, </a:t>
            </a:r>
            <a:r>
              <a:rPr lang="en-US" sz="2500" strike="noStrike">
                <a:solidFill>
                  <a:srgbClr val="000000"/>
                </a:solidFill>
                <a:latin typeface="Calibri"/>
              </a:rPr>
              <a:t>landowners brought an action for damages against the assignee of a portion of an oil and gas lease for failure to pay shut-in royalties for that portion of the lease.  In rejecting the landowner’s argument, the court stated “the habendum clause, and modifying clauses of the habendum clause such as the well completion, continuous drilling, shut-in royalty, and dry hole clauses, are treated as indivisible.”  As such, shut-in royalties were not owed by the assignee because the lease was held by producing wells on the acreage retained by the assignor pursuant to the habendum clause. </a:t>
            </a:r>
            <a:endParaRPr/>
          </a:p>
          <a:p>
            <a:pPr>
              <a:lnSpc>
                <a:spcPct val="100000"/>
              </a:lnSpc>
            </a:pPr>
            <a:endParaRPr/>
          </a:p>
          <a:p>
            <a:pPr>
              <a:lnSpc>
                <a:spcPct val="100000"/>
              </a:lnSpc>
            </a:pPr>
            <a:endParaRPr/>
          </a:p>
          <a:p>
            <a:pPr>
              <a:lnSpc>
                <a:spcPct val="100000"/>
              </a:lnSpc>
            </a:pPr>
            <a:endParaRPr/>
          </a:p>
          <a:p>
            <a:pPr>
              <a:lnSpc>
                <a:spcPct val="100000"/>
              </a:lnSpc>
            </a:pPr>
            <a:endParaRPr/>
          </a:p>
        </p:txBody>
      </p:sp>
    </p:spTree>
  </p:cSld>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9" name="TextShape 1"/>
          <p:cNvSpPr txBox="1"/>
          <p:nvPr/>
        </p:nvSpPr>
        <p:spPr>
          <a:xfrm>
            <a:off x="457200" y="274680"/>
            <a:ext cx="8229240" cy="1142640"/>
          </a:xfrm>
          <a:prstGeom prst="rect">
            <a:avLst/>
          </a:prstGeom>
          <a:noFill/>
          <a:ln>
            <a:noFill/>
          </a:ln>
        </p:spPr>
        <p:txBody>
          <a:bodyPr anchor="ctr"/>
          <a:p>
            <a:pPr algn="ctr">
              <a:lnSpc>
                <a:spcPct val="100000"/>
              </a:lnSpc>
            </a:pPr>
            <a:r>
              <a:rPr lang="en-US" sz="4400" strike="noStrike" u="sng">
                <a:solidFill>
                  <a:srgbClr val="000000"/>
                </a:solidFill>
                <a:latin typeface="Calibri"/>
              </a:rPr>
              <a:t>Shut-in Royalties for ND</a:t>
            </a:r>
            <a:endParaRPr/>
          </a:p>
        </p:txBody>
      </p:sp>
      <p:sp>
        <p:nvSpPr>
          <p:cNvPr id="110" name="TextShape 2"/>
          <p:cNvSpPr txBox="1"/>
          <p:nvPr/>
        </p:nvSpPr>
        <p:spPr>
          <a:xfrm>
            <a:off x="457200" y="1600200"/>
            <a:ext cx="8229240" cy="4525560"/>
          </a:xfrm>
          <a:prstGeom prst="rect">
            <a:avLst/>
          </a:prstGeom>
          <a:noFill/>
          <a:ln>
            <a:noFill/>
          </a:ln>
        </p:spPr>
        <p:txBody>
          <a:bodyPr/>
          <a:p>
            <a:pPr>
              <a:lnSpc>
                <a:spcPct val="100000"/>
              </a:lnSpc>
              <a:buFont typeface="Arial"/>
              <a:buChar char="•"/>
            </a:pPr>
            <a:r>
              <a:rPr b="1" lang="en-US" sz="4400" strike="noStrike">
                <a:solidFill>
                  <a:srgbClr val="000000"/>
                </a:solidFill>
                <a:latin typeface="Calibri"/>
              </a:rPr>
              <a:t>No reported cases. </a:t>
            </a:r>
            <a:r>
              <a:rPr b="1" lang="en-US" sz="3600" strike="noStrike">
                <a:solidFill>
                  <a:srgbClr val="000000"/>
                </a:solidFill>
                <a:latin typeface="Calibri"/>
              </a:rPr>
              <a:t>(But maybe follows minority view). </a:t>
            </a:r>
            <a:endParaRPr/>
          </a:p>
          <a:p>
            <a:pPr>
              <a:lnSpc>
                <a:spcPct val="100000"/>
              </a:lnSpc>
            </a:pPr>
            <a:endParaRPr/>
          </a:p>
          <a:p>
            <a:pPr>
              <a:lnSpc>
                <a:spcPct val="100000"/>
              </a:lnSpc>
              <a:buFont typeface="Arial"/>
              <a:buChar char="•"/>
            </a:pPr>
            <a:r>
              <a:rPr lang="en-US" sz="3200" strike="noStrike">
                <a:solidFill>
                  <a:srgbClr val="000000"/>
                </a:solidFill>
                <a:latin typeface="Calibri"/>
              </a:rPr>
              <a:t>The ND Supreme Court’s holding in </a:t>
            </a:r>
            <a:r>
              <a:rPr i="1" lang="en-US" sz="3200" strike="noStrike">
                <a:solidFill>
                  <a:srgbClr val="000000"/>
                </a:solidFill>
                <a:latin typeface="Calibri"/>
              </a:rPr>
              <a:t>Feland v. Placid Oil Co. </a:t>
            </a:r>
            <a:r>
              <a:rPr lang="en-US" sz="3200" strike="noStrike">
                <a:solidFill>
                  <a:srgbClr val="000000"/>
                </a:solidFill>
                <a:latin typeface="Calibri"/>
              </a:rPr>
              <a:t>that a cessation of production does not automatically terminate a lease in the secondary term, seems in accord with Oklahoma’s (minority) approach to the secondary term of the lease. </a:t>
            </a:r>
            <a:endParaRPr/>
          </a:p>
          <a:p>
            <a:pPr lvl="1">
              <a:lnSpc>
                <a:spcPct val="100000"/>
              </a:lnSpc>
              <a:buFont typeface="Arial"/>
              <a:buChar char="–"/>
            </a:pPr>
            <a:r>
              <a:rPr lang="en-US" sz="2900" strike="noStrike">
                <a:solidFill>
                  <a:srgbClr val="000000"/>
                </a:solidFill>
                <a:latin typeface="Calibri"/>
              </a:rPr>
              <a:t>In </a:t>
            </a:r>
            <a:r>
              <a:rPr i="1" lang="en-US" sz="2900" strike="noStrike">
                <a:solidFill>
                  <a:srgbClr val="000000"/>
                </a:solidFill>
                <a:latin typeface="Calibri"/>
              </a:rPr>
              <a:t>Feland, </a:t>
            </a:r>
            <a:r>
              <a:rPr lang="en-US" sz="2900" strike="noStrike">
                <a:solidFill>
                  <a:srgbClr val="000000"/>
                </a:solidFill>
                <a:latin typeface="Calibri"/>
              </a:rPr>
              <a:t>the court looked to the reasonableness of a 9 month delay in production caused by a full salt water disposal pond. </a:t>
            </a:r>
            <a:endParaRPr/>
          </a:p>
          <a:p>
            <a:pPr lvl="2">
              <a:lnSpc>
                <a:spcPct val="100000"/>
              </a:lnSpc>
              <a:buFont typeface="Arial"/>
              <a:buChar char="•"/>
            </a:pPr>
            <a:r>
              <a:rPr lang="en-US" sz="2500" strike="noStrike">
                <a:solidFill>
                  <a:srgbClr val="000000"/>
                </a:solidFill>
                <a:latin typeface="Calibri"/>
              </a:rPr>
              <a:t>Holding 9 months was a reasonable cessation of production given the facts and circumstances at hand.</a:t>
            </a:r>
            <a:endParaRPr/>
          </a:p>
          <a:p>
            <a:pPr lvl="2">
              <a:lnSpc>
                <a:spcPct val="100000"/>
              </a:lnSpc>
              <a:buFont typeface="Arial"/>
              <a:buChar char="•"/>
            </a:pPr>
            <a:r>
              <a:rPr lang="en-US" sz="2500" strike="noStrike">
                <a:solidFill>
                  <a:srgbClr val="000000"/>
                </a:solidFill>
                <a:latin typeface="Calibri"/>
              </a:rPr>
              <a:t>However, payment of a shut-in royalty was not at issue in </a:t>
            </a:r>
            <a:r>
              <a:rPr i="1" lang="en-US" sz="2500" strike="noStrike">
                <a:solidFill>
                  <a:srgbClr val="000000"/>
                </a:solidFill>
                <a:latin typeface="Calibri"/>
              </a:rPr>
              <a:t>Feland. </a:t>
            </a:r>
            <a:endParaRPr/>
          </a:p>
          <a:p>
            <a:endParaRPr/>
          </a:p>
          <a:p>
            <a:pPr lvl="1">
              <a:lnSpc>
                <a:spcPct val="100000"/>
              </a:lnSpc>
              <a:buFont typeface="Arial"/>
              <a:buChar char="–"/>
            </a:pPr>
            <a:r>
              <a:rPr lang="en-US" sz="2900" strike="noStrike">
                <a:solidFill>
                  <a:srgbClr val="000000"/>
                </a:solidFill>
                <a:latin typeface="Calibri"/>
              </a:rPr>
              <a:t>By considering “reasonableness” as a primary factor in its determination, </a:t>
            </a:r>
            <a:r>
              <a:rPr i="1" lang="en-US" sz="2900" strike="noStrike">
                <a:solidFill>
                  <a:srgbClr val="000000"/>
                </a:solidFill>
                <a:latin typeface="Calibri"/>
              </a:rPr>
              <a:t>Feland</a:t>
            </a:r>
            <a:r>
              <a:rPr lang="en-US" sz="2900" strike="noStrike">
                <a:solidFill>
                  <a:srgbClr val="000000"/>
                </a:solidFill>
                <a:latin typeface="Calibri"/>
              </a:rPr>
              <a:t> could be interpreted as following the minority view reflected in </a:t>
            </a:r>
            <a:r>
              <a:rPr i="1" lang="en-US" sz="2900" strike="noStrike">
                <a:solidFill>
                  <a:srgbClr val="000000"/>
                </a:solidFill>
                <a:latin typeface="Calibri"/>
              </a:rPr>
              <a:t>Roye Realty </a:t>
            </a:r>
            <a:r>
              <a:rPr lang="en-US" sz="2900" strike="noStrike">
                <a:solidFill>
                  <a:srgbClr val="000000"/>
                </a:solidFill>
                <a:latin typeface="Calibri"/>
              </a:rPr>
              <a:t>and other Oklahoma cases. </a:t>
            </a:r>
            <a:endParaRPr/>
          </a:p>
          <a:p>
            <a:endParaRPr/>
          </a:p>
          <a:p>
            <a:pPr>
              <a:lnSpc>
                <a:spcPct val="100000"/>
              </a:lnSpc>
              <a:buFont typeface="Arial"/>
              <a:buChar char="•"/>
            </a:pPr>
            <a:r>
              <a:rPr b="1" lang="en-US" sz="3200" strike="noStrike">
                <a:solidFill>
                  <a:srgbClr val="000000"/>
                </a:solidFill>
                <a:latin typeface="Calibri"/>
              </a:rPr>
              <a:t>At this point, however, it remains unclear whether North Dakota courts will find the minority view persuasive on the application and interpretation of shut-in clauses. </a:t>
            </a:r>
            <a:endParaRPr/>
          </a:p>
          <a:p>
            <a:endParaRPr/>
          </a:p>
        </p:txBody>
      </p:sp>
    </p:spTree>
  </p:cSld>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1" name="TextShape 1"/>
          <p:cNvSpPr txBox="1"/>
          <p:nvPr/>
        </p:nvSpPr>
        <p:spPr>
          <a:xfrm>
            <a:off x="457200" y="274680"/>
            <a:ext cx="8229240" cy="1142640"/>
          </a:xfrm>
          <a:prstGeom prst="rect">
            <a:avLst/>
          </a:prstGeom>
          <a:noFill/>
          <a:ln>
            <a:noFill/>
          </a:ln>
        </p:spPr>
        <p:txBody>
          <a:bodyPr anchor="ctr"/>
          <a:p>
            <a:pPr algn="ctr">
              <a:lnSpc>
                <a:spcPct val="100000"/>
              </a:lnSpc>
            </a:pPr>
            <a:r>
              <a:rPr lang="en-US" sz="4400" strike="noStrike" u="sng">
                <a:solidFill>
                  <a:srgbClr val="000000"/>
                </a:solidFill>
                <a:latin typeface="Calibri"/>
              </a:rPr>
              <a:t>(3) Dry Hole Provisions</a:t>
            </a:r>
            <a:endParaRPr/>
          </a:p>
        </p:txBody>
      </p:sp>
      <p:sp>
        <p:nvSpPr>
          <p:cNvPr id="112" name="TextShape 2"/>
          <p:cNvSpPr txBox="1"/>
          <p:nvPr/>
        </p:nvSpPr>
        <p:spPr>
          <a:xfrm>
            <a:off x="457200" y="1828080"/>
            <a:ext cx="8229240" cy="4525560"/>
          </a:xfrm>
          <a:prstGeom prst="rect">
            <a:avLst/>
          </a:prstGeom>
          <a:noFill/>
          <a:ln>
            <a:noFill/>
          </a:ln>
        </p:spPr>
        <p:txBody>
          <a:bodyPr/>
          <a:p>
            <a:pPr>
              <a:lnSpc>
                <a:spcPct val="100000"/>
              </a:lnSpc>
              <a:buFont typeface="Arial"/>
              <a:buChar char="•"/>
            </a:pPr>
            <a:r>
              <a:rPr b="1" lang="en-US" sz="3200" strike="noStrike">
                <a:solidFill>
                  <a:srgbClr val="000000"/>
                </a:solidFill>
                <a:latin typeface="Calibri"/>
              </a:rPr>
              <a:t>No New York or North Dakota cases reported concerning dry hole provisions. </a:t>
            </a:r>
            <a:endParaRPr/>
          </a:p>
          <a:p>
            <a:endParaRPr/>
          </a:p>
        </p:txBody>
      </p:sp>
    </p:spTree>
  </p:cSld>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3" name="TextShape 1"/>
          <p:cNvSpPr txBox="1"/>
          <p:nvPr/>
        </p:nvSpPr>
        <p:spPr>
          <a:xfrm>
            <a:off x="457200" y="274680"/>
            <a:ext cx="8229240" cy="1142640"/>
          </a:xfrm>
          <a:prstGeom prst="rect">
            <a:avLst/>
          </a:prstGeom>
          <a:noFill/>
          <a:ln>
            <a:noFill/>
          </a:ln>
        </p:spPr>
        <p:txBody>
          <a:bodyPr anchor="ctr"/>
          <a:p>
            <a:pPr algn="ctr">
              <a:lnSpc>
                <a:spcPct val="100000"/>
              </a:lnSpc>
            </a:pPr>
            <a:r>
              <a:rPr lang="en-US" sz="4400" strike="noStrike" u="sng">
                <a:solidFill>
                  <a:srgbClr val="000000"/>
                </a:solidFill>
                <a:latin typeface="Calibri"/>
              </a:rPr>
              <a:t>(4) Cessation of Production Provisions</a:t>
            </a:r>
            <a:endParaRPr/>
          </a:p>
        </p:txBody>
      </p:sp>
      <p:sp>
        <p:nvSpPr>
          <p:cNvPr id="114" name="TextShape 2"/>
          <p:cNvSpPr txBox="1"/>
          <p:nvPr/>
        </p:nvSpPr>
        <p:spPr>
          <a:xfrm>
            <a:off x="457200" y="1600200"/>
            <a:ext cx="8399880" cy="4948200"/>
          </a:xfrm>
          <a:prstGeom prst="rect">
            <a:avLst/>
          </a:prstGeom>
          <a:noFill/>
          <a:ln>
            <a:noFill/>
          </a:ln>
        </p:spPr>
        <p:txBody>
          <a:bodyPr/>
          <a:p>
            <a:pPr>
              <a:lnSpc>
                <a:spcPct val="100000"/>
              </a:lnSpc>
            </a:pPr>
            <a:r>
              <a:rPr b="1" lang="en-US" sz="5100" strike="noStrike" u="sng">
                <a:solidFill>
                  <a:srgbClr val="000000"/>
                </a:solidFill>
                <a:latin typeface="Calibri"/>
              </a:rPr>
              <a:t>Common Issues: </a:t>
            </a:r>
            <a:endParaRPr/>
          </a:p>
          <a:p>
            <a:pPr>
              <a:lnSpc>
                <a:spcPct val="100000"/>
              </a:lnSpc>
              <a:buFont typeface="Arial"/>
              <a:buAutoNum type="arabicPeriod"/>
            </a:pPr>
            <a:r>
              <a:rPr lang="en-US" sz="4000" strike="noStrike">
                <a:solidFill>
                  <a:srgbClr val="000000"/>
                </a:solidFill>
                <a:latin typeface="Calibri"/>
              </a:rPr>
              <a:t>Defining production.</a:t>
            </a:r>
            <a:endParaRPr/>
          </a:p>
          <a:p>
            <a:pPr>
              <a:lnSpc>
                <a:spcPct val="100000"/>
              </a:lnSpc>
              <a:buFont typeface="Arial"/>
              <a:buAutoNum type="arabicPeriod"/>
            </a:pPr>
            <a:r>
              <a:rPr lang="en-US" sz="4000" strike="noStrike">
                <a:solidFill>
                  <a:srgbClr val="000000"/>
                </a:solidFill>
                <a:latin typeface="Calibri"/>
              </a:rPr>
              <a:t>Determining whether cessation is temporary or permanent. </a:t>
            </a:r>
            <a:endParaRPr/>
          </a:p>
          <a:p>
            <a:pPr>
              <a:lnSpc>
                <a:spcPct val="100000"/>
              </a:lnSpc>
            </a:pPr>
            <a:endParaRPr/>
          </a:p>
          <a:p>
            <a:pPr>
              <a:lnSpc>
                <a:spcPct val="100000"/>
              </a:lnSpc>
            </a:pPr>
            <a:r>
              <a:rPr b="1" lang="en-US" sz="4500" strike="noStrike" u="sng">
                <a:solidFill>
                  <a:srgbClr val="000000"/>
                </a:solidFill>
                <a:latin typeface="Calibri"/>
              </a:rPr>
              <a:t>Background information: </a:t>
            </a:r>
            <a:endParaRPr/>
          </a:p>
          <a:p>
            <a:pPr>
              <a:lnSpc>
                <a:spcPct val="100000"/>
              </a:lnSpc>
              <a:buFont typeface="Arial"/>
              <a:buChar char="•"/>
            </a:pPr>
            <a:r>
              <a:rPr b="1" lang="en-US" sz="3800" strike="noStrike">
                <a:solidFill>
                  <a:srgbClr val="000000"/>
                </a:solidFill>
                <a:latin typeface="Calibri"/>
              </a:rPr>
              <a:t>Operates similarly to a dry-hole provision. </a:t>
            </a:r>
            <a:endParaRPr/>
          </a:p>
          <a:p>
            <a:pPr lvl="1">
              <a:lnSpc>
                <a:spcPct val="100000"/>
              </a:lnSpc>
              <a:buFont typeface="Arial"/>
              <a:buChar char="–"/>
            </a:pPr>
            <a:r>
              <a:rPr lang="en-US" sz="3400" strike="noStrike">
                <a:solidFill>
                  <a:srgbClr val="000000"/>
                </a:solidFill>
                <a:latin typeface="Calibri"/>
              </a:rPr>
              <a:t>Perpetuates a lease for a stated grace period if a well ceases production in a circumstance where the lease would otherwise terminate. </a:t>
            </a:r>
            <a:endParaRPr/>
          </a:p>
          <a:p>
            <a:pPr>
              <a:lnSpc>
                <a:spcPct val="100000"/>
              </a:lnSpc>
              <a:buFont typeface="Arial"/>
              <a:buChar char="•"/>
            </a:pPr>
            <a:r>
              <a:rPr b="1" lang="en-US" sz="3800" strike="noStrike">
                <a:solidFill>
                  <a:srgbClr val="000000"/>
                </a:solidFill>
                <a:latin typeface="Calibri"/>
              </a:rPr>
              <a:t>Generally perpetuates the lease at least until the end of the primary term. </a:t>
            </a:r>
            <a:endParaRPr/>
          </a:p>
          <a:p>
            <a:pPr lvl="2">
              <a:lnSpc>
                <a:spcPct val="100000"/>
              </a:lnSpc>
              <a:buFont typeface="Arial"/>
              <a:buChar char="•"/>
            </a:pPr>
            <a:r>
              <a:rPr lang="en-US" sz="3400" strike="noStrike">
                <a:solidFill>
                  <a:srgbClr val="000000"/>
                </a:solidFill>
                <a:latin typeface="Calibri"/>
              </a:rPr>
              <a:t>Triggered by complete cessation of production, not merely a decline in production below paying quantities. </a:t>
            </a:r>
            <a:endParaRPr/>
          </a:p>
          <a:p>
            <a:pPr lvl="3">
              <a:lnSpc>
                <a:spcPct val="100000"/>
              </a:lnSpc>
              <a:buFont typeface="Arial"/>
              <a:buChar char="–"/>
            </a:pPr>
            <a:r>
              <a:rPr lang="en-US" sz="2900" strike="noStrike">
                <a:solidFill>
                  <a:srgbClr val="000000"/>
                </a:solidFill>
                <a:latin typeface="Calibri"/>
              </a:rPr>
              <a:t>If not, courts will generally give a company reasonable time to increase production above the paying-quantities threshold. </a:t>
            </a: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r>
              <a:rPr b="1" lang="en-US" sz="2900" strike="noStrike">
                <a:solidFill>
                  <a:srgbClr val="000000"/>
                </a:solidFill>
                <a:latin typeface="Calibri"/>
              </a:rPr>
              <a:t>Source: </a:t>
            </a:r>
            <a:r>
              <a:rPr lang="en-US" sz="2900" strike="noStrike">
                <a:solidFill>
                  <a:srgbClr val="000000"/>
                </a:solidFill>
                <a:latin typeface="Calibri"/>
              </a:rPr>
              <a:t>Mineral Lease: Saving Clauses, North Dakota State University. David Saxowsky. Found at: </a:t>
            </a:r>
            <a:r>
              <a:rPr i="1" lang="en-US" sz="2900" strike="noStrike">
                <a:solidFill>
                  <a:srgbClr val="000000"/>
                </a:solidFill>
                <a:latin typeface="Calibri"/>
              </a:rPr>
              <a:t>https://www.ag.ndsu.edu/ndoilandgaslaw/mineralowners/savingclauses. </a:t>
            </a:r>
            <a:endParaRPr/>
          </a:p>
          <a:p>
            <a:r>
              <a:rPr lang="en-US" sz="2400" strike="noStrike">
                <a:solidFill>
                  <a:srgbClr val="000000"/>
                </a:solidFill>
                <a:latin typeface="Calibri"/>
              </a:rPr>
              <a:t>  </a:t>
            </a:r>
            <a:endParaRPr/>
          </a:p>
          <a:p>
            <a:endParaRPr/>
          </a:p>
        </p:txBody>
      </p:sp>
    </p:spTree>
  </p:cSld>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5" name="TextShape 1"/>
          <p:cNvSpPr txBox="1"/>
          <p:nvPr/>
        </p:nvSpPr>
        <p:spPr>
          <a:xfrm>
            <a:off x="457200" y="274680"/>
            <a:ext cx="8229240" cy="1142640"/>
          </a:xfrm>
          <a:prstGeom prst="rect">
            <a:avLst/>
          </a:prstGeom>
          <a:noFill/>
          <a:ln>
            <a:noFill/>
          </a:ln>
        </p:spPr>
        <p:txBody>
          <a:bodyPr anchor="ctr"/>
          <a:p>
            <a:pPr algn="ctr">
              <a:lnSpc>
                <a:spcPct val="100000"/>
              </a:lnSpc>
            </a:pPr>
            <a:r>
              <a:rPr lang="en-US" sz="4400" strike="noStrike" u="sng">
                <a:solidFill>
                  <a:srgbClr val="000000"/>
                </a:solidFill>
                <a:latin typeface="Calibri"/>
              </a:rPr>
              <a:t>Cessation of Production: </a:t>
            </a:r>
            <a:r>
              <a:rPr lang="en-US" sz="4000" strike="noStrike" u="sng">
                <a:solidFill>
                  <a:srgbClr val="000000"/>
                </a:solidFill>
                <a:latin typeface="Calibri"/>
              </a:rPr>
              <a:t>Defining Production</a:t>
            </a:r>
            <a:endParaRPr/>
          </a:p>
        </p:txBody>
      </p:sp>
      <p:sp>
        <p:nvSpPr>
          <p:cNvPr id="116" name="TextShape 2"/>
          <p:cNvSpPr txBox="1"/>
          <p:nvPr/>
        </p:nvSpPr>
        <p:spPr>
          <a:xfrm>
            <a:off x="343080" y="1776240"/>
            <a:ext cx="8229240" cy="4957200"/>
          </a:xfrm>
          <a:prstGeom prst="rect">
            <a:avLst/>
          </a:prstGeom>
          <a:noFill/>
          <a:ln>
            <a:noFill/>
          </a:ln>
        </p:spPr>
        <p:txBody>
          <a:bodyPr/>
          <a:p>
            <a:pPr>
              <a:lnSpc>
                <a:spcPct val="100000"/>
              </a:lnSpc>
              <a:buFont typeface="Arial"/>
              <a:buChar char="•"/>
            </a:pPr>
            <a:r>
              <a:rPr b="1" lang="en-US" sz="3200" strike="noStrike">
                <a:solidFill>
                  <a:srgbClr val="000000"/>
                </a:solidFill>
                <a:latin typeface="Calibri"/>
              </a:rPr>
              <a:t>Before the expiration of the primary term:</a:t>
            </a:r>
            <a:endParaRPr/>
          </a:p>
          <a:p>
            <a:pPr lvl="1">
              <a:lnSpc>
                <a:spcPct val="100000"/>
              </a:lnSpc>
              <a:buFont typeface="Arial"/>
              <a:buChar char="–"/>
            </a:pPr>
            <a:r>
              <a:rPr lang="en-US" sz="2800" strike="noStrike">
                <a:solidFill>
                  <a:srgbClr val="000000"/>
                </a:solidFill>
                <a:latin typeface="Calibri"/>
              </a:rPr>
              <a:t>Production = any production</a:t>
            </a:r>
            <a:endParaRPr/>
          </a:p>
          <a:p>
            <a:pPr lvl="2">
              <a:lnSpc>
                <a:spcPct val="100000"/>
              </a:lnSpc>
              <a:buFont typeface="Arial"/>
              <a:buChar char="•"/>
            </a:pPr>
            <a:r>
              <a:rPr lang="en-US" sz="2400" strike="noStrike">
                <a:solidFill>
                  <a:srgbClr val="000000"/>
                </a:solidFill>
                <a:latin typeface="Calibri"/>
              </a:rPr>
              <a:t>Gives the lessee an opportunity to explore and develop the leasehold. </a:t>
            </a:r>
            <a:endParaRPr/>
          </a:p>
          <a:p>
            <a:endParaRPr/>
          </a:p>
          <a:p>
            <a:pPr>
              <a:lnSpc>
                <a:spcPct val="100000"/>
              </a:lnSpc>
              <a:buFont typeface="Arial"/>
              <a:buChar char="•"/>
            </a:pPr>
            <a:r>
              <a:rPr b="1" lang="en-US" sz="3200" strike="noStrike">
                <a:solidFill>
                  <a:srgbClr val="000000"/>
                </a:solidFill>
                <a:latin typeface="Calibri"/>
              </a:rPr>
              <a:t>After the expiration of primary term:</a:t>
            </a:r>
            <a:endParaRPr/>
          </a:p>
          <a:p>
            <a:pPr lvl="1">
              <a:lnSpc>
                <a:spcPct val="100000"/>
              </a:lnSpc>
              <a:buFont typeface="Arial"/>
              <a:buChar char="–"/>
            </a:pPr>
            <a:r>
              <a:rPr lang="en-US" sz="2800" strike="noStrike">
                <a:solidFill>
                  <a:srgbClr val="000000"/>
                </a:solidFill>
                <a:latin typeface="Calibri"/>
              </a:rPr>
              <a:t>Production = production in paying quantities </a:t>
            </a:r>
            <a:endParaRPr/>
          </a:p>
          <a:p>
            <a:pPr lvl="2">
              <a:lnSpc>
                <a:spcPct val="100000"/>
              </a:lnSpc>
              <a:buFont typeface="Arial"/>
              <a:buChar char="•"/>
            </a:pPr>
            <a:r>
              <a:rPr lang="en-US" sz="2400" strike="noStrike">
                <a:solidFill>
                  <a:srgbClr val="000000"/>
                </a:solidFill>
                <a:latin typeface="Calibri"/>
              </a:rPr>
              <a:t>Policy suggests that a lessee should not be allowed to maintain a lease in the secondary term for purely speculative reasons. </a:t>
            </a:r>
            <a:endParaRPr/>
          </a:p>
          <a:p>
            <a:pPr>
              <a:lnSpc>
                <a:spcPct val="100000"/>
              </a:lnSpc>
            </a:pPr>
            <a:endParaRPr/>
          </a:p>
          <a:p>
            <a:pPr>
              <a:lnSpc>
                <a:spcPct val="100000"/>
              </a:lnSpc>
            </a:pPr>
            <a:r>
              <a:rPr b="1" lang="en-US" sz="1700" strike="noStrike">
                <a:solidFill>
                  <a:srgbClr val="000000"/>
                </a:solidFill>
                <a:latin typeface="Calibri"/>
              </a:rPr>
              <a:t>Source:  </a:t>
            </a:r>
            <a:r>
              <a:rPr lang="en-US" sz="1700" strike="noStrike">
                <a:solidFill>
                  <a:srgbClr val="000000"/>
                </a:solidFill>
                <a:latin typeface="Calibri"/>
              </a:rPr>
              <a:t>Steven L. Holcombe, The Cessation of Production Clause and Less Than Paying Production in the Secondary Term: Hoyt v. Continental Oil Co., 16 Tulsa L. J. 71 (1980).</a:t>
            </a:r>
            <a:r>
              <a:rPr lang="en-US" sz="1700" strike="noStrike">
                <a:solidFill>
                  <a:srgbClr val="000000"/>
                </a:solidFill>
                <a:latin typeface="Calibri"/>
              </a:rPr>
              <a:t>
</a:t>
            </a:r>
            <a:endParaRPr/>
          </a:p>
          <a:p>
            <a:pPr>
              <a:lnSpc>
                <a:spcPct val="100000"/>
              </a:lnSpc>
            </a:pPr>
            <a:endParaRPr/>
          </a:p>
          <a:p>
            <a:pPr>
              <a:lnSpc>
                <a:spcPct val="100000"/>
              </a:lnSpc>
            </a:pPr>
            <a:endParaRPr/>
          </a:p>
        </p:txBody>
      </p:sp>
    </p:spTree>
  </p:cSld>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7" name="TextShape 1"/>
          <p:cNvSpPr txBox="1"/>
          <p:nvPr/>
        </p:nvSpPr>
        <p:spPr>
          <a:xfrm>
            <a:off x="457200" y="274680"/>
            <a:ext cx="8229240" cy="1142640"/>
          </a:xfrm>
          <a:prstGeom prst="rect">
            <a:avLst/>
          </a:prstGeom>
          <a:noFill/>
          <a:ln>
            <a:noFill/>
          </a:ln>
        </p:spPr>
        <p:txBody>
          <a:bodyPr anchor="ctr"/>
          <a:p>
            <a:pPr algn="ctr">
              <a:lnSpc>
                <a:spcPct val="100000"/>
              </a:lnSpc>
            </a:pPr>
            <a:r>
              <a:rPr lang="en-US" sz="4400" strike="noStrike" u="sng">
                <a:solidFill>
                  <a:srgbClr val="000000"/>
                </a:solidFill>
                <a:latin typeface="Calibri"/>
              </a:rPr>
              <a:t>Cessation of Production: </a:t>
            </a:r>
            <a:r>
              <a:rPr lang="en-US" sz="4000" strike="noStrike" u="sng">
                <a:solidFill>
                  <a:srgbClr val="000000"/>
                </a:solidFill>
                <a:latin typeface="Calibri"/>
              </a:rPr>
              <a:t>Temporary vs. Permanent (ND)</a:t>
            </a:r>
            <a:endParaRPr/>
          </a:p>
        </p:txBody>
      </p:sp>
      <p:sp>
        <p:nvSpPr>
          <p:cNvPr id="118" name="TextShape 2"/>
          <p:cNvSpPr txBox="1"/>
          <p:nvPr/>
        </p:nvSpPr>
        <p:spPr>
          <a:xfrm>
            <a:off x="457200" y="1823400"/>
            <a:ext cx="8229240" cy="4576680"/>
          </a:xfrm>
          <a:prstGeom prst="rect">
            <a:avLst/>
          </a:prstGeom>
          <a:noFill/>
          <a:ln>
            <a:noFill/>
          </a:ln>
        </p:spPr>
        <p:txBody>
          <a:bodyPr/>
          <a:p>
            <a:pPr>
              <a:lnSpc>
                <a:spcPct val="100000"/>
              </a:lnSpc>
              <a:buFont typeface="Arial"/>
              <a:buChar char="•"/>
            </a:pPr>
            <a:r>
              <a:rPr b="1" lang="en-US" sz="3200" strike="noStrike">
                <a:solidFill>
                  <a:srgbClr val="000000"/>
                </a:solidFill>
                <a:latin typeface="Calibri"/>
              </a:rPr>
              <a:t>Whether the cessation is temporary or permanent is a question of fact. </a:t>
            </a:r>
            <a:endParaRPr/>
          </a:p>
          <a:p>
            <a:pPr lvl="1">
              <a:lnSpc>
                <a:spcPct val="100000"/>
              </a:lnSpc>
              <a:buFont typeface="Arial"/>
              <a:buChar char="–"/>
            </a:pPr>
            <a:r>
              <a:rPr lang="en-US" sz="2800" strike="noStrike">
                <a:solidFill>
                  <a:srgbClr val="000000"/>
                </a:solidFill>
                <a:latin typeface="Calibri"/>
              </a:rPr>
              <a:t>In making that determination, the ND court will consider the following factors: </a:t>
            </a:r>
            <a:endParaRPr/>
          </a:p>
          <a:p>
            <a:pPr lvl="2">
              <a:lnSpc>
                <a:spcPct val="100000"/>
              </a:lnSpc>
              <a:buFont typeface="Arial"/>
              <a:buChar char="•"/>
            </a:pPr>
            <a:r>
              <a:rPr lang="en-US" sz="2400" strike="noStrike">
                <a:solidFill>
                  <a:srgbClr val="000000"/>
                </a:solidFill>
                <a:latin typeface="Calibri"/>
              </a:rPr>
              <a:t>(1) the period of time cessation has persisted</a:t>
            </a:r>
            <a:endParaRPr/>
          </a:p>
          <a:p>
            <a:pPr lvl="2">
              <a:lnSpc>
                <a:spcPct val="100000"/>
              </a:lnSpc>
              <a:buFont typeface="Arial"/>
              <a:buChar char="•"/>
            </a:pPr>
            <a:r>
              <a:rPr lang="en-US" sz="2400" strike="noStrike">
                <a:solidFill>
                  <a:srgbClr val="000000"/>
                </a:solidFill>
                <a:latin typeface="Calibri"/>
              </a:rPr>
              <a:t>(2) the intent of the operator</a:t>
            </a:r>
            <a:endParaRPr/>
          </a:p>
          <a:p>
            <a:pPr lvl="2">
              <a:lnSpc>
                <a:spcPct val="100000"/>
              </a:lnSpc>
              <a:buFont typeface="Arial"/>
              <a:buChar char="•"/>
            </a:pPr>
            <a:r>
              <a:rPr lang="en-US" sz="2400" strike="noStrike">
                <a:solidFill>
                  <a:srgbClr val="000000"/>
                </a:solidFill>
                <a:latin typeface="Calibri"/>
              </a:rPr>
              <a:t>(3) the cause of cessation; and</a:t>
            </a:r>
            <a:endParaRPr/>
          </a:p>
          <a:p>
            <a:pPr lvl="2">
              <a:lnSpc>
                <a:spcPct val="100000"/>
              </a:lnSpc>
              <a:buFont typeface="Arial"/>
              <a:buChar char="•"/>
            </a:pPr>
            <a:r>
              <a:rPr lang="en-US" sz="2400" strike="noStrike">
                <a:solidFill>
                  <a:srgbClr val="000000"/>
                </a:solidFill>
                <a:latin typeface="Calibri"/>
              </a:rPr>
              <a:t>(4) the totality of the circumstances. </a:t>
            </a:r>
            <a:endParaRPr/>
          </a:p>
          <a:p>
            <a:pPr lvl="4">
              <a:lnSpc>
                <a:spcPct val="100000"/>
              </a:lnSpc>
              <a:buFont typeface="Arial"/>
              <a:buChar char="»"/>
            </a:pPr>
            <a:r>
              <a:rPr lang="en-US" sz="2000" strike="noStrike">
                <a:solidFill>
                  <a:srgbClr val="000000"/>
                </a:solidFill>
                <a:latin typeface="Calibri"/>
              </a:rPr>
              <a:t>Adopted by the North Dakota Supreme Court in </a:t>
            </a:r>
            <a:r>
              <a:rPr i="1" lang="en-US" sz="2000" strike="noStrike">
                <a:solidFill>
                  <a:srgbClr val="000000"/>
                </a:solidFill>
                <a:latin typeface="Calibri"/>
              </a:rPr>
              <a:t>Greenfield v. Thill</a:t>
            </a:r>
            <a:r>
              <a:rPr lang="en-US" sz="2000" strike="noStrike">
                <a:solidFill>
                  <a:srgbClr val="000000"/>
                </a:solidFill>
                <a:latin typeface="Calibri"/>
              </a:rPr>
              <a:t>, from a decision of a Kansas court in </a:t>
            </a:r>
            <a:r>
              <a:rPr i="1" lang="en-US" sz="2000" strike="noStrike">
                <a:solidFill>
                  <a:srgbClr val="000000"/>
                </a:solidFill>
                <a:latin typeface="Calibri"/>
              </a:rPr>
              <a:t>Wagner v. Sunray Mid-Continent Oil Co. </a:t>
            </a:r>
            <a:endParaRPr/>
          </a:p>
          <a:p>
            <a:pPr>
              <a:lnSpc>
                <a:spcPct val="100000"/>
              </a:lnSpc>
            </a:pPr>
            <a:endParaRPr/>
          </a:p>
        </p:txBody>
      </p:sp>
    </p:spTree>
  </p:cSld>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9" name="TextShape 1"/>
          <p:cNvSpPr txBox="1"/>
          <p:nvPr/>
        </p:nvSpPr>
        <p:spPr>
          <a:xfrm>
            <a:off x="457200" y="274680"/>
            <a:ext cx="8229240" cy="1142640"/>
          </a:xfrm>
          <a:prstGeom prst="rect">
            <a:avLst/>
          </a:prstGeom>
          <a:noFill/>
          <a:ln>
            <a:noFill/>
          </a:ln>
        </p:spPr>
        <p:txBody>
          <a:bodyPr anchor="ctr"/>
          <a:p>
            <a:pPr algn="ctr">
              <a:lnSpc>
                <a:spcPct val="100000"/>
              </a:lnSpc>
            </a:pPr>
            <a:r>
              <a:rPr lang="en-US" sz="4400" strike="noStrike" u="sng">
                <a:solidFill>
                  <a:srgbClr val="000000"/>
                </a:solidFill>
                <a:latin typeface="Calibri"/>
              </a:rPr>
              <a:t>Temporary Cessation in North Dakota</a:t>
            </a:r>
            <a:endParaRPr/>
          </a:p>
        </p:txBody>
      </p:sp>
      <p:sp>
        <p:nvSpPr>
          <p:cNvPr id="120" name="TextShape 2"/>
          <p:cNvSpPr txBox="1"/>
          <p:nvPr/>
        </p:nvSpPr>
        <p:spPr>
          <a:xfrm>
            <a:off x="457200" y="1600200"/>
            <a:ext cx="8366760" cy="4898520"/>
          </a:xfrm>
          <a:prstGeom prst="rect">
            <a:avLst/>
          </a:prstGeom>
          <a:noFill/>
          <a:ln>
            <a:noFill/>
          </a:ln>
        </p:spPr>
        <p:txBody>
          <a:bodyPr/>
          <a:p>
            <a:pPr>
              <a:lnSpc>
                <a:spcPct val="100000"/>
              </a:lnSpc>
              <a:buFont typeface="Arial"/>
              <a:buChar char="•"/>
            </a:pPr>
            <a:r>
              <a:rPr b="1" lang="en-US" sz="3200" strike="noStrike">
                <a:solidFill>
                  <a:srgbClr val="000000"/>
                </a:solidFill>
                <a:latin typeface="Calibri"/>
              </a:rPr>
              <a:t>Follows general rule. </a:t>
            </a:r>
            <a:endParaRPr/>
          </a:p>
          <a:p>
            <a:pPr lvl="1">
              <a:lnSpc>
                <a:spcPct val="100000"/>
              </a:lnSpc>
              <a:buFont typeface="Arial"/>
              <a:buChar char="–"/>
            </a:pPr>
            <a:r>
              <a:rPr lang="en-US" sz="2800" strike="noStrike">
                <a:solidFill>
                  <a:srgbClr val="000000"/>
                </a:solidFill>
                <a:latin typeface="Calibri"/>
              </a:rPr>
              <a:t>“</a:t>
            </a:r>
            <a:r>
              <a:rPr lang="en-US" sz="2800" strike="noStrike">
                <a:solidFill>
                  <a:srgbClr val="000000"/>
                </a:solidFill>
                <a:latin typeface="Calibri"/>
              </a:rPr>
              <a:t>We agree with the general rule that temporary cessation of production will not, in and by itself, terminate the lease.”  </a:t>
            </a:r>
            <a:endParaRPr/>
          </a:p>
          <a:p>
            <a:pPr lvl="2">
              <a:lnSpc>
                <a:spcPct val="100000"/>
              </a:lnSpc>
              <a:buFont typeface="Arial"/>
              <a:buChar char="•"/>
            </a:pPr>
            <a:r>
              <a:rPr i="1" lang="en-US" sz="2400" strike="noStrike">
                <a:solidFill>
                  <a:srgbClr val="000000"/>
                </a:solidFill>
                <a:latin typeface="Calibri"/>
              </a:rPr>
              <a:t>Feland v. Placid Oil Company, </a:t>
            </a:r>
            <a:r>
              <a:rPr lang="en-US" sz="2400" strike="noStrike">
                <a:solidFill>
                  <a:srgbClr val="000000"/>
                </a:solidFill>
                <a:latin typeface="Calibri"/>
              </a:rPr>
              <a:t>171 N.W.2d 829 (N.D. 1969)</a:t>
            </a:r>
            <a:endParaRPr/>
          </a:p>
          <a:p>
            <a:pPr>
              <a:lnSpc>
                <a:spcPct val="100000"/>
              </a:lnSpc>
            </a:pPr>
            <a:endParaRPr/>
          </a:p>
          <a:p>
            <a:pPr>
              <a:lnSpc>
                <a:spcPct val="100000"/>
              </a:lnSpc>
              <a:buFont typeface="Arial"/>
              <a:buChar char="•"/>
            </a:pPr>
            <a:r>
              <a:rPr b="1" lang="en-US" sz="3200" strike="noStrike">
                <a:solidFill>
                  <a:srgbClr val="000000"/>
                </a:solidFill>
                <a:latin typeface="Calibri"/>
              </a:rPr>
              <a:t>Based upon equitable principles. </a:t>
            </a:r>
            <a:endParaRPr/>
          </a:p>
          <a:p>
            <a:pPr lvl="1">
              <a:lnSpc>
                <a:spcPct val="100000"/>
              </a:lnSpc>
              <a:buFont typeface="Arial"/>
              <a:buChar char="–"/>
            </a:pPr>
            <a:r>
              <a:rPr lang="en-US" sz="2800" strike="noStrike">
                <a:solidFill>
                  <a:srgbClr val="000000"/>
                </a:solidFill>
                <a:latin typeface="Calibri"/>
              </a:rPr>
              <a:t>as a result of “the large expense incident to the work of exploration and development, and the fact that the lessee must bear the loss if the operations are not successful,” it would be “harsh and inequitable to automatically terminate the lease in all cases of cessation. </a:t>
            </a:r>
            <a:endParaRPr/>
          </a:p>
          <a:p>
            <a:pPr lvl="2">
              <a:lnSpc>
                <a:spcPct val="100000"/>
              </a:lnSpc>
              <a:buFont typeface="Arial"/>
              <a:buChar char="•"/>
            </a:pPr>
            <a:r>
              <a:rPr i="1" lang="en-US" sz="2400" strike="noStrike">
                <a:solidFill>
                  <a:srgbClr val="000000"/>
                </a:solidFill>
                <a:latin typeface="Calibri"/>
              </a:rPr>
              <a:t>Id. </a:t>
            </a:r>
            <a:r>
              <a:rPr lang="en-US" sz="2400" strike="noStrike">
                <a:solidFill>
                  <a:srgbClr val="000000"/>
                </a:solidFill>
                <a:latin typeface="Calibri"/>
              </a:rPr>
              <a:t>at 836. (citing Clifton v. Koontz, 325 S.W.2d 684, 695 (Tex. 1959)). </a:t>
            </a:r>
            <a:endParaRPr/>
          </a:p>
          <a:p>
            <a:endParaRPr/>
          </a:p>
          <a:p>
            <a:endParaRPr/>
          </a:p>
          <a:p>
            <a:pPr>
              <a:lnSpc>
                <a:spcPct val="100000"/>
              </a:lnSpc>
            </a:pPr>
            <a:endParaRPr/>
          </a:p>
          <a:p>
            <a:endParaRPr/>
          </a:p>
          <a:p>
            <a:pPr>
              <a:lnSpc>
                <a:spcPct val="100000"/>
              </a:lnSpc>
            </a:pPr>
            <a:endParaRPr/>
          </a:p>
          <a:p>
            <a:endParaRPr/>
          </a:p>
          <a:p>
            <a:endParaRPr/>
          </a:p>
        </p:txBody>
      </p:sp>
    </p:spTree>
  </p:cSld>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1" name="TextShape 1"/>
          <p:cNvSpPr txBox="1"/>
          <p:nvPr/>
        </p:nvSpPr>
        <p:spPr>
          <a:xfrm>
            <a:off x="457200" y="274680"/>
            <a:ext cx="8229240" cy="1142640"/>
          </a:xfrm>
          <a:prstGeom prst="rect">
            <a:avLst/>
          </a:prstGeom>
          <a:noFill/>
          <a:ln>
            <a:noFill/>
          </a:ln>
        </p:spPr>
        <p:txBody>
          <a:bodyPr anchor="ctr"/>
          <a:p>
            <a:pPr algn="ctr">
              <a:lnSpc>
                <a:spcPct val="100000"/>
              </a:lnSpc>
            </a:pPr>
            <a:r>
              <a:rPr i="1" lang="en-US" sz="4400" strike="noStrike">
                <a:solidFill>
                  <a:srgbClr val="000000"/>
                </a:solidFill>
                <a:latin typeface="Calibri"/>
              </a:rPr>
              <a:t>Feland v. Placid Oil Co.</a:t>
            </a:r>
            <a:r>
              <a:rPr lang="en-US" sz="4400" strike="noStrike">
                <a:solidFill>
                  <a:srgbClr val="000000"/>
                </a:solidFill>
                <a:latin typeface="Calibri"/>
              </a:rPr>
              <a:t>, 171 N.W.2d 829 (N.D. 1969)</a:t>
            </a:r>
            <a:endParaRPr/>
          </a:p>
        </p:txBody>
      </p:sp>
      <p:sp>
        <p:nvSpPr>
          <p:cNvPr id="122" name="TextShape 2"/>
          <p:cNvSpPr txBox="1"/>
          <p:nvPr/>
        </p:nvSpPr>
        <p:spPr>
          <a:xfrm>
            <a:off x="457200" y="1417680"/>
            <a:ext cx="8229240" cy="5439960"/>
          </a:xfrm>
          <a:prstGeom prst="rect">
            <a:avLst/>
          </a:prstGeom>
          <a:noFill/>
          <a:ln>
            <a:noFill/>
          </a:ln>
        </p:spPr>
        <p:txBody>
          <a:bodyPr/>
          <a:p>
            <a:r>
              <a:rPr lang="en-US" sz="3800" strike="noStrike" u="sng">
                <a:solidFill>
                  <a:srgbClr val="000000"/>
                </a:solidFill>
                <a:latin typeface="Calibri"/>
              </a:rPr>
              <a:t>Facts:</a:t>
            </a:r>
            <a:endParaRPr/>
          </a:p>
          <a:p>
            <a:r>
              <a:rPr lang="en-US" sz="3400" strike="noStrike">
                <a:solidFill>
                  <a:srgbClr val="000000"/>
                </a:solidFill>
                <a:latin typeface="Calibri"/>
              </a:rPr>
              <a:t>Oil well in question was shut-in for 9 months because the salt water disposal pit was full.</a:t>
            </a:r>
            <a:endParaRPr/>
          </a:p>
          <a:p>
            <a:pPr lvl="1">
              <a:lnSpc>
                <a:spcPct val="100000"/>
              </a:lnSpc>
              <a:buFont typeface="Arial"/>
              <a:buChar char="–"/>
            </a:pPr>
            <a:r>
              <a:rPr lang="en-US" sz="2900" strike="noStrike">
                <a:solidFill>
                  <a:srgbClr val="000000"/>
                </a:solidFill>
                <a:latin typeface="Calibri"/>
              </a:rPr>
              <a:t>Operator claims it was not reasonable under the circumstances to make other arrangements for salt water disposal.</a:t>
            </a:r>
            <a:endParaRPr/>
          </a:p>
          <a:p>
            <a:pPr lvl="2">
              <a:lnSpc>
                <a:spcPct val="100000"/>
              </a:lnSpc>
              <a:buFont typeface="Arial"/>
              <a:buChar char="•"/>
            </a:pPr>
            <a:r>
              <a:rPr lang="en-US" sz="2600" strike="noStrike">
                <a:solidFill>
                  <a:srgbClr val="000000"/>
                </a:solidFill>
                <a:latin typeface="Calibri"/>
              </a:rPr>
              <a:t>Lessor refused permission to dig another pit.</a:t>
            </a:r>
            <a:endParaRPr/>
          </a:p>
          <a:p>
            <a:pPr lvl="2">
              <a:lnSpc>
                <a:spcPct val="100000"/>
              </a:lnSpc>
              <a:buFont typeface="Arial"/>
              <a:buChar char="•"/>
            </a:pPr>
            <a:r>
              <a:rPr lang="en-US" sz="2600" strike="noStrike">
                <a:solidFill>
                  <a:srgbClr val="000000"/>
                </a:solidFill>
                <a:latin typeface="Calibri"/>
              </a:rPr>
              <a:t>Not economically feasible to connect to a salt water disposal system. </a:t>
            </a:r>
            <a:endParaRPr/>
          </a:p>
          <a:p>
            <a:pPr>
              <a:lnSpc>
                <a:spcPct val="100000"/>
              </a:lnSpc>
            </a:pPr>
            <a:endParaRPr/>
          </a:p>
          <a:p>
            <a:r>
              <a:rPr lang="en-US" sz="3800" strike="noStrike" u="sng">
                <a:solidFill>
                  <a:srgbClr val="000000"/>
                </a:solidFill>
                <a:latin typeface="Calibri"/>
              </a:rPr>
              <a:t>Issue:</a:t>
            </a:r>
            <a:endParaRPr/>
          </a:p>
          <a:p>
            <a:r>
              <a:rPr lang="en-US" sz="3400" strike="noStrike">
                <a:solidFill>
                  <a:srgbClr val="000000"/>
                </a:solidFill>
                <a:latin typeface="Calibri"/>
              </a:rPr>
              <a:t>Was nine months a reasonable time in which to resume production under the circumstances?  If not, did the lease automatically terminate? </a:t>
            </a:r>
            <a:endParaRPr/>
          </a:p>
          <a:p>
            <a:endParaRPr/>
          </a:p>
          <a:p>
            <a:r>
              <a:rPr lang="en-US" sz="3800" strike="noStrike" u="sng">
                <a:solidFill>
                  <a:srgbClr val="000000"/>
                </a:solidFill>
                <a:latin typeface="Calibri"/>
              </a:rPr>
              <a:t>Holding: </a:t>
            </a:r>
            <a:endParaRPr/>
          </a:p>
          <a:p>
            <a:r>
              <a:rPr lang="en-US" sz="3400" strike="noStrike">
                <a:solidFill>
                  <a:srgbClr val="000000"/>
                </a:solidFill>
                <a:latin typeface="Calibri"/>
              </a:rPr>
              <a:t>Nine months was a reasonable cessation of production given the facts and circumstances at hand. </a:t>
            </a:r>
            <a:endParaRPr/>
          </a:p>
          <a:p>
            <a:pPr lvl="1">
              <a:lnSpc>
                <a:spcPct val="100000"/>
              </a:lnSpc>
              <a:buFont typeface="Arial"/>
              <a:buChar char="–"/>
            </a:pPr>
            <a:r>
              <a:rPr lang="en-US" sz="2900" strike="noStrike">
                <a:solidFill>
                  <a:srgbClr val="000000"/>
                </a:solidFill>
                <a:latin typeface="Calibri"/>
              </a:rPr>
              <a:t>“</a:t>
            </a:r>
            <a:r>
              <a:rPr lang="en-US" sz="2900" strike="noStrike">
                <a:solidFill>
                  <a:srgbClr val="000000"/>
                </a:solidFill>
                <a:latin typeface="Calibri"/>
              </a:rPr>
              <a:t>Ultimately, the nine-month period of cessation had a favorable effect on the over-all production of the well and, in light of all the evidence in the record, the shut-in period cannot be said to have been unreasonable.”</a:t>
            </a:r>
            <a:endParaRPr/>
          </a:p>
          <a:p>
            <a:endParaRPr/>
          </a:p>
          <a:p>
            <a:pPr>
              <a:lnSpc>
                <a:spcPct val="100000"/>
              </a:lnSpc>
            </a:pPr>
            <a:r>
              <a:rPr lang="en-US" sz="2900" strike="noStrike" u="sng">
                <a:solidFill>
                  <a:srgbClr val="000000"/>
                </a:solidFill>
                <a:latin typeface="Calibri"/>
              </a:rPr>
              <a:t>Factors for lessor to consider:</a:t>
            </a:r>
            <a:endParaRPr/>
          </a:p>
          <a:p>
            <a:pPr>
              <a:lnSpc>
                <a:spcPct val="100000"/>
              </a:lnSpc>
              <a:buFont typeface="Arial"/>
              <a:buChar char="•"/>
            </a:pPr>
            <a:r>
              <a:rPr lang="en-US" sz="2900" strike="noStrike">
                <a:solidFill>
                  <a:srgbClr val="000000"/>
                </a:solidFill>
                <a:latin typeface="Calibri"/>
              </a:rPr>
              <a:t>How long would production be halted because of salt water problem? Temporarily (&lt; 1 year).</a:t>
            </a:r>
            <a:endParaRPr/>
          </a:p>
          <a:p>
            <a:pPr>
              <a:lnSpc>
                <a:spcPct val="100000"/>
              </a:lnSpc>
              <a:buFont typeface="Arial"/>
              <a:buChar char="•"/>
            </a:pPr>
            <a:r>
              <a:rPr lang="en-US" sz="2900" strike="noStrike">
                <a:solidFill>
                  <a:srgbClr val="000000"/>
                </a:solidFill>
                <a:latin typeface="Calibri"/>
              </a:rPr>
              <a:t>Would the additional pit be required in the future to make the well productive? No. </a:t>
            </a:r>
            <a:endParaRPr/>
          </a:p>
          <a:p>
            <a:pPr>
              <a:lnSpc>
                <a:spcPct val="100000"/>
              </a:lnSpc>
              <a:buFont typeface="Arial"/>
              <a:buChar char="•"/>
            </a:pPr>
            <a:r>
              <a:rPr lang="en-US" sz="2900" strike="noStrike">
                <a:solidFill>
                  <a:srgbClr val="000000"/>
                </a:solidFill>
                <a:latin typeface="Calibri"/>
              </a:rPr>
              <a:t>Would alternatives (digging new pit) result in detriment to lessors’ land? Yes.</a:t>
            </a:r>
            <a:endParaRPr/>
          </a:p>
          <a:p>
            <a:pPr>
              <a:lnSpc>
                <a:spcPct val="100000"/>
              </a:lnSpc>
            </a:pPr>
            <a:r>
              <a:rPr lang="en-US" sz="2900" strike="noStrike" u="sng">
                <a:solidFill>
                  <a:srgbClr val="000000"/>
                </a:solidFill>
                <a:latin typeface="Calibri"/>
              </a:rPr>
              <a:t>Factors for court to consider:</a:t>
            </a:r>
            <a:endParaRPr/>
          </a:p>
          <a:p>
            <a:pPr>
              <a:lnSpc>
                <a:spcPct val="100000"/>
              </a:lnSpc>
              <a:buFont typeface="Arial"/>
              <a:buChar char="•"/>
            </a:pPr>
            <a:r>
              <a:rPr lang="en-US" sz="2900" strike="noStrike">
                <a:solidFill>
                  <a:srgbClr val="000000"/>
                </a:solidFill>
                <a:latin typeface="Calibri"/>
              </a:rPr>
              <a:t>Any indication of lack of good faith? No.</a:t>
            </a:r>
            <a:endParaRPr/>
          </a:p>
          <a:p>
            <a:pPr>
              <a:lnSpc>
                <a:spcPct val="100000"/>
              </a:lnSpc>
              <a:buFont typeface="Arial"/>
              <a:buChar char="•"/>
            </a:pPr>
            <a:r>
              <a:rPr lang="en-US" sz="2900" strike="noStrike">
                <a:solidFill>
                  <a:srgbClr val="000000"/>
                </a:solidFill>
                <a:latin typeface="Calibri"/>
              </a:rPr>
              <a:t>Any indication that the operator intended the cessation to be permanent? No. </a:t>
            </a:r>
            <a:endParaRPr/>
          </a:p>
          <a:p>
            <a:endParaRPr/>
          </a:p>
          <a:p>
            <a:pPr>
              <a:lnSpc>
                <a:spcPct val="100000"/>
              </a:lnSpc>
            </a:pPr>
            <a:endParaRPr/>
          </a:p>
          <a:p>
            <a:pPr>
              <a:lnSpc>
                <a:spcPct val="100000"/>
              </a:lnSpc>
            </a:pPr>
            <a:endParaRPr/>
          </a:p>
          <a:p>
            <a:pPr>
              <a:lnSpc>
                <a:spcPct val="100000"/>
              </a:lnSpc>
            </a:pPr>
            <a:endParaRPr/>
          </a:p>
        </p:txBody>
      </p:sp>
    </p:spTree>
  </p:cSld>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3" name="TextShape 1"/>
          <p:cNvSpPr txBox="1"/>
          <p:nvPr/>
        </p:nvSpPr>
        <p:spPr>
          <a:xfrm>
            <a:off x="457200" y="274680"/>
            <a:ext cx="8229240" cy="1142640"/>
          </a:xfrm>
          <a:prstGeom prst="rect">
            <a:avLst/>
          </a:prstGeom>
          <a:noFill/>
          <a:ln>
            <a:noFill/>
          </a:ln>
        </p:spPr>
        <p:txBody>
          <a:bodyPr anchor="ctr"/>
          <a:p>
            <a:pPr algn="ctr">
              <a:lnSpc>
                <a:spcPct val="100000"/>
              </a:lnSpc>
            </a:pPr>
            <a:r>
              <a:rPr lang="en-US" sz="4400" strike="noStrike" u="sng">
                <a:solidFill>
                  <a:srgbClr val="000000"/>
                </a:solidFill>
                <a:latin typeface="Calibri"/>
              </a:rPr>
              <a:t>Temporary Cessation in New York</a:t>
            </a:r>
            <a:endParaRPr/>
          </a:p>
        </p:txBody>
      </p:sp>
      <p:sp>
        <p:nvSpPr>
          <p:cNvPr id="124" name="TextShape 2"/>
          <p:cNvSpPr txBox="1"/>
          <p:nvPr/>
        </p:nvSpPr>
        <p:spPr>
          <a:xfrm>
            <a:off x="457200" y="1615320"/>
            <a:ext cx="8229240" cy="4993560"/>
          </a:xfrm>
          <a:prstGeom prst="rect">
            <a:avLst/>
          </a:prstGeom>
          <a:noFill/>
          <a:ln>
            <a:noFill/>
          </a:ln>
        </p:spPr>
        <p:txBody>
          <a:bodyPr/>
          <a:p>
            <a:pPr>
              <a:lnSpc>
                <a:spcPct val="100000"/>
              </a:lnSpc>
              <a:buFont typeface="Arial"/>
              <a:buChar char="•"/>
            </a:pPr>
            <a:r>
              <a:rPr b="1" lang="en-US" sz="3200" strike="noStrike">
                <a:solidFill>
                  <a:srgbClr val="000000"/>
                </a:solidFill>
                <a:latin typeface="Calibri"/>
              </a:rPr>
              <a:t>Unlike Texas, NY appears to acknowledge the inability to market as acceptable grounds for temporary cessation in certain circumstances. (</a:t>
            </a:r>
            <a:r>
              <a:rPr b="1" i="1" lang="en-US" sz="3200" strike="noStrike">
                <a:solidFill>
                  <a:srgbClr val="000000"/>
                </a:solidFill>
                <a:latin typeface="Calibri"/>
              </a:rPr>
              <a:t>Hill </a:t>
            </a:r>
            <a:r>
              <a:rPr b="1" lang="en-US" sz="3200" strike="noStrike">
                <a:solidFill>
                  <a:srgbClr val="000000"/>
                </a:solidFill>
                <a:latin typeface="Calibri"/>
              </a:rPr>
              <a:t>Rule). </a:t>
            </a:r>
            <a:endParaRPr/>
          </a:p>
          <a:p>
            <a:pPr lvl="1">
              <a:lnSpc>
                <a:spcPct val="100000"/>
              </a:lnSpc>
              <a:buFont typeface="Arial"/>
              <a:buChar char="–"/>
            </a:pPr>
            <a:r>
              <a:rPr i="1" lang="en-US" sz="2800" strike="noStrike">
                <a:solidFill>
                  <a:srgbClr val="000000"/>
                </a:solidFill>
                <a:latin typeface="Calibri"/>
              </a:rPr>
              <a:t>Hill v. Trenkle</a:t>
            </a:r>
            <a:r>
              <a:rPr lang="en-US" sz="2800" strike="noStrike">
                <a:solidFill>
                  <a:srgbClr val="000000"/>
                </a:solidFill>
                <a:latin typeface="Calibri"/>
              </a:rPr>
              <a:t>: market conditions and the refusal of bank financing resulted in lessee being unable to produce. The NY court refused to hold that the lease had terminated and found the lessee had been prevented from producing by circumstances outside their control and that the cessation was temporary. </a:t>
            </a:r>
            <a:endParaRPr/>
          </a:p>
          <a:p>
            <a:pPr lvl="2">
              <a:lnSpc>
                <a:spcPct val="100000"/>
              </a:lnSpc>
              <a:buFont typeface="Arial"/>
              <a:buChar char="•"/>
            </a:pPr>
            <a:r>
              <a:rPr lang="en-US" sz="2400" strike="noStrike">
                <a:solidFill>
                  <a:srgbClr val="000000"/>
                </a:solidFill>
                <a:latin typeface="Calibri"/>
              </a:rPr>
              <a:t>297 N.Y.S. 1020 (N.Y. App. Div. 1937).</a:t>
            </a:r>
            <a:endParaRPr/>
          </a:p>
          <a:p>
            <a:pPr>
              <a:lnSpc>
                <a:spcPct val="100000"/>
              </a:lnSpc>
            </a:pPr>
            <a:endParaRPr/>
          </a:p>
          <a:p>
            <a:pPr lvl="1">
              <a:lnSpc>
                <a:spcPct val="100000"/>
              </a:lnSpc>
              <a:buFont typeface="Arial"/>
              <a:buChar char="–"/>
            </a:pPr>
            <a:r>
              <a:rPr i="1" lang="en-US" sz="2800" strike="noStrike">
                <a:solidFill>
                  <a:srgbClr val="000000"/>
                </a:solidFill>
                <a:latin typeface="Calibri"/>
              </a:rPr>
              <a:t>Peckham v. Dunning</a:t>
            </a:r>
            <a:r>
              <a:rPr lang="en-US" sz="2800" strike="noStrike">
                <a:solidFill>
                  <a:srgbClr val="000000"/>
                </a:solidFill>
                <a:latin typeface="Calibri"/>
              </a:rPr>
              <a:t>:  a lessee failed to produce in paying quantities for multiple years during the secondary term as required by habendum clause. As a result, the lessor sought termination of the lease.  Despite citing the </a:t>
            </a:r>
            <a:r>
              <a:rPr i="1" lang="en-US" sz="2800" strike="noStrike">
                <a:solidFill>
                  <a:srgbClr val="000000"/>
                </a:solidFill>
                <a:latin typeface="Calibri"/>
              </a:rPr>
              <a:t>Hill rule</a:t>
            </a:r>
            <a:r>
              <a:rPr lang="en-US" sz="2800" strike="noStrike">
                <a:solidFill>
                  <a:srgbClr val="000000"/>
                </a:solidFill>
                <a:latin typeface="Calibri"/>
              </a:rPr>
              <a:t> that a “temporary cessation of production does not terminate a lease,” the court did not find a temporary cessation and held the lessee’s failures to produce paying quantities for multiple years during secondary term was not “from causes not within control of the lessee.”</a:t>
            </a:r>
            <a:endParaRPr/>
          </a:p>
          <a:p>
            <a:pPr lvl="2">
              <a:lnSpc>
                <a:spcPct val="100000"/>
              </a:lnSpc>
              <a:buFont typeface="Arial"/>
              <a:buChar char="•"/>
            </a:pPr>
            <a:r>
              <a:rPr lang="en-US" sz="2400" strike="noStrike">
                <a:solidFill>
                  <a:srgbClr val="000000"/>
                </a:solidFill>
                <a:latin typeface="Calibri"/>
              </a:rPr>
              <a:t>125 N.Y.S.2d 895 (N.Y. App. Div. 1953). </a:t>
            </a:r>
            <a:endParaRPr/>
          </a:p>
          <a:p>
            <a:pPr>
              <a:lnSpc>
                <a:spcPct val="100000"/>
              </a:lnSpc>
            </a:pPr>
            <a:endParaRPr/>
          </a:p>
          <a:p>
            <a:pPr>
              <a:lnSpc>
                <a:spcPct val="100000"/>
              </a:lnSpc>
            </a:pPr>
            <a:r>
              <a:rPr lang="en-US" sz="2600" strike="noStrike">
                <a:solidFill>
                  <a:srgbClr val="000000"/>
                </a:solidFill>
                <a:latin typeface="Calibri"/>
              </a:rPr>
              <a:t>Source: R Pierce, K Milenkovski, R Bundy, </a:t>
            </a:r>
            <a:r>
              <a:rPr i="1" lang="en-US" sz="2600" strike="noStrike">
                <a:solidFill>
                  <a:srgbClr val="000000"/>
                </a:solidFill>
                <a:latin typeface="Calibri"/>
              </a:rPr>
              <a:t>The Quick and the Dead: Cessation of Production and Shut-Ins During the Secondary Term of an Oil and Gas Lease. </a:t>
            </a:r>
            <a:r>
              <a:rPr lang="en-US" sz="2600" strike="noStrike">
                <a:solidFill>
                  <a:srgbClr val="000000"/>
                </a:solidFill>
                <a:latin typeface="Calibri"/>
              </a:rPr>
              <a:t>727 N.D. L. Rev. 88 (2012). </a:t>
            </a:r>
            <a:endParaRPr/>
          </a:p>
          <a:p>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9" name="TextShape 1"/>
          <p:cNvSpPr txBox="1"/>
          <p:nvPr/>
        </p:nvSpPr>
        <p:spPr>
          <a:xfrm>
            <a:off x="457200" y="274680"/>
            <a:ext cx="8229240" cy="1142640"/>
          </a:xfrm>
          <a:prstGeom prst="rect">
            <a:avLst/>
          </a:prstGeom>
          <a:noFill/>
          <a:ln>
            <a:noFill/>
          </a:ln>
        </p:spPr>
        <p:txBody>
          <a:bodyPr anchor="ctr"/>
          <a:p>
            <a:pPr algn="ctr">
              <a:lnSpc>
                <a:spcPct val="100000"/>
              </a:lnSpc>
            </a:pPr>
            <a:r>
              <a:rPr lang="en-US" sz="4400" strike="noStrike" u="sng">
                <a:solidFill>
                  <a:srgbClr val="000000"/>
                </a:solidFill>
                <a:latin typeface="Calibri"/>
              </a:rPr>
              <a:t>What we will discuss. </a:t>
            </a:r>
            <a:endParaRPr/>
          </a:p>
        </p:txBody>
      </p:sp>
      <p:sp>
        <p:nvSpPr>
          <p:cNvPr id="90" name="TextShape 2"/>
          <p:cNvSpPr txBox="1"/>
          <p:nvPr/>
        </p:nvSpPr>
        <p:spPr>
          <a:xfrm>
            <a:off x="457200" y="1417680"/>
            <a:ext cx="8229240" cy="4708080"/>
          </a:xfrm>
          <a:prstGeom prst="rect">
            <a:avLst/>
          </a:prstGeom>
          <a:noFill/>
          <a:ln>
            <a:noFill/>
          </a:ln>
        </p:spPr>
        <p:txBody>
          <a:bodyPr/>
          <a:p>
            <a:pPr>
              <a:lnSpc>
                <a:spcPct val="100000"/>
              </a:lnSpc>
              <a:buFont typeface="Arial"/>
              <a:buChar char="•"/>
            </a:pPr>
            <a:r>
              <a:rPr lang="en-US" sz="3200" strike="noStrike">
                <a:solidFill>
                  <a:srgbClr val="000000"/>
                </a:solidFill>
                <a:latin typeface="Calibri"/>
              </a:rPr>
              <a:t>In general, the duration of a lease may be extended without production by the following </a:t>
            </a:r>
            <a:r>
              <a:rPr lang="en-US" sz="3200" strike="noStrike" u="sng">
                <a:solidFill>
                  <a:srgbClr val="000000"/>
                </a:solidFill>
                <a:latin typeface="Calibri"/>
              </a:rPr>
              <a:t>savings clauses</a:t>
            </a:r>
            <a:r>
              <a:rPr lang="en-US" sz="3200" strike="noStrike">
                <a:solidFill>
                  <a:srgbClr val="000000"/>
                </a:solidFill>
                <a:latin typeface="Calibri"/>
              </a:rPr>
              <a:t> found in nearly all oil and gas leases: </a:t>
            </a:r>
            <a:endParaRPr/>
          </a:p>
          <a:p>
            <a:pPr>
              <a:lnSpc>
                <a:spcPct val="100000"/>
              </a:lnSpc>
              <a:buFont typeface="Arial"/>
              <a:buChar char="•"/>
            </a:pPr>
            <a:r>
              <a:rPr lang="en-US" sz="3200" strike="noStrike">
                <a:solidFill>
                  <a:srgbClr val="000000"/>
                </a:solidFill>
                <a:latin typeface="Calibri"/>
              </a:rPr>
              <a:t>(1) </a:t>
            </a:r>
            <a:r>
              <a:rPr b="1" lang="en-US" sz="3200" strike="noStrike">
                <a:solidFill>
                  <a:srgbClr val="000000"/>
                </a:solidFill>
                <a:latin typeface="Calibri"/>
              </a:rPr>
              <a:t>continuous drilling operations provisions</a:t>
            </a:r>
            <a:r>
              <a:rPr lang="en-US" sz="3200" strike="noStrike">
                <a:solidFill>
                  <a:srgbClr val="000000"/>
                </a:solidFill>
                <a:latin typeface="Calibri"/>
              </a:rPr>
              <a:t>,</a:t>
            </a:r>
            <a:endParaRPr/>
          </a:p>
          <a:p>
            <a:pPr>
              <a:lnSpc>
                <a:spcPct val="100000"/>
              </a:lnSpc>
              <a:buFont typeface="Arial"/>
              <a:buChar char="•"/>
            </a:pPr>
            <a:r>
              <a:rPr lang="en-US" sz="3200" strike="noStrike">
                <a:solidFill>
                  <a:srgbClr val="000000"/>
                </a:solidFill>
                <a:latin typeface="Calibri"/>
              </a:rPr>
              <a:t>(2) </a:t>
            </a:r>
            <a:r>
              <a:rPr b="1" lang="en-US" sz="3200" strike="noStrike">
                <a:solidFill>
                  <a:srgbClr val="000000"/>
                </a:solidFill>
                <a:latin typeface="Calibri"/>
              </a:rPr>
              <a:t>shut-in royalty provisions</a:t>
            </a:r>
            <a:r>
              <a:rPr lang="en-US" sz="3200" strike="noStrike">
                <a:solidFill>
                  <a:srgbClr val="000000"/>
                </a:solidFill>
                <a:latin typeface="Calibri"/>
              </a:rPr>
              <a:t>, </a:t>
            </a:r>
            <a:endParaRPr/>
          </a:p>
          <a:p>
            <a:pPr>
              <a:lnSpc>
                <a:spcPct val="100000"/>
              </a:lnSpc>
              <a:buFont typeface="Arial"/>
              <a:buChar char="•"/>
            </a:pPr>
            <a:r>
              <a:rPr lang="en-US" sz="3200" strike="noStrike">
                <a:solidFill>
                  <a:srgbClr val="000000"/>
                </a:solidFill>
                <a:latin typeface="Calibri"/>
              </a:rPr>
              <a:t>(3) </a:t>
            </a:r>
            <a:r>
              <a:rPr b="1" lang="en-US" sz="3200" strike="noStrike">
                <a:solidFill>
                  <a:srgbClr val="000000"/>
                </a:solidFill>
                <a:latin typeface="Calibri"/>
              </a:rPr>
              <a:t>dry hole provisions</a:t>
            </a:r>
            <a:r>
              <a:rPr lang="en-US" sz="3200" strike="noStrike">
                <a:solidFill>
                  <a:srgbClr val="000000"/>
                </a:solidFill>
                <a:latin typeface="Calibri"/>
              </a:rPr>
              <a:t>, </a:t>
            </a:r>
            <a:endParaRPr/>
          </a:p>
          <a:p>
            <a:pPr>
              <a:lnSpc>
                <a:spcPct val="100000"/>
              </a:lnSpc>
              <a:buFont typeface="Arial"/>
              <a:buChar char="•"/>
            </a:pPr>
            <a:r>
              <a:rPr lang="en-US" sz="3200" strike="noStrike">
                <a:solidFill>
                  <a:srgbClr val="000000"/>
                </a:solidFill>
                <a:latin typeface="Calibri"/>
              </a:rPr>
              <a:t>(4) </a:t>
            </a:r>
            <a:r>
              <a:rPr b="1" lang="en-US" sz="3200" strike="noStrike">
                <a:solidFill>
                  <a:srgbClr val="000000"/>
                </a:solidFill>
                <a:latin typeface="Calibri"/>
              </a:rPr>
              <a:t>cessation of production provisions</a:t>
            </a:r>
            <a:r>
              <a:rPr lang="en-US" sz="3200" strike="noStrike">
                <a:solidFill>
                  <a:srgbClr val="000000"/>
                </a:solidFill>
                <a:latin typeface="Calibri"/>
              </a:rPr>
              <a:t>, and </a:t>
            </a:r>
            <a:endParaRPr/>
          </a:p>
          <a:p>
            <a:pPr>
              <a:lnSpc>
                <a:spcPct val="100000"/>
              </a:lnSpc>
              <a:buFont typeface="Arial"/>
              <a:buChar char="•"/>
            </a:pPr>
            <a:r>
              <a:rPr lang="en-US" sz="3200" strike="noStrike">
                <a:solidFill>
                  <a:srgbClr val="000000"/>
                </a:solidFill>
                <a:latin typeface="Calibri"/>
              </a:rPr>
              <a:t>(5) </a:t>
            </a:r>
            <a:r>
              <a:rPr b="1" lang="en-US" sz="3200" strike="noStrike">
                <a:solidFill>
                  <a:srgbClr val="000000"/>
                </a:solidFill>
                <a:latin typeface="Calibri"/>
              </a:rPr>
              <a:t>the force majeure clause</a:t>
            </a:r>
            <a:r>
              <a:rPr lang="en-US" sz="3200" strike="noStrike">
                <a:solidFill>
                  <a:srgbClr val="000000"/>
                </a:solidFill>
                <a:latin typeface="Calibri"/>
              </a:rPr>
              <a:t>.</a:t>
            </a:r>
            <a:endParaRPr/>
          </a:p>
          <a:p>
            <a:pPr>
              <a:lnSpc>
                <a:spcPct val="100000"/>
              </a:lnSpc>
            </a:pPr>
            <a:endParaRPr/>
          </a:p>
          <a:p>
            <a:pPr>
              <a:lnSpc>
                <a:spcPct val="100000"/>
              </a:lnSpc>
            </a:pP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5" name="TextShape 1"/>
          <p:cNvSpPr txBox="1"/>
          <p:nvPr/>
        </p:nvSpPr>
        <p:spPr>
          <a:xfrm>
            <a:off x="457200" y="274680"/>
            <a:ext cx="8229240" cy="1142640"/>
          </a:xfrm>
          <a:prstGeom prst="rect">
            <a:avLst/>
          </a:prstGeom>
          <a:noFill/>
          <a:ln>
            <a:noFill/>
          </a:ln>
        </p:spPr>
        <p:txBody>
          <a:bodyPr anchor="ctr"/>
          <a:p>
            <a:pPr algn="ctr">
              <a:lnSpc>
                <a:spcPct val="100000"/>
              </a:lnSpc>
            </a:pPr>
            <a:r>
              <a:rPr lang="en-US" sz="4400" strike="noStrike" u="sng">
                <a:solidFill>
                  <a:srgbClr val="000000"/>
                </a:solidFill>
                <a:latin typeface="Calibri"/>
              </a:rPr>
              <a:t>(5) Force Majeure Clause</a:t>
            </a:r>
            <a:endParaRPr/>
          </a:p>
        </p:txBody>
      </p:sp>
      <p:sp>
        <p:nvSpPr>
          <p:cNvPr id="126" name="TextShape 2"/>
          <p:cNvSpPr txBox="1"/>
          <p:nvPr/>
        </p:nvSpPr>
        <p:spPr>
          <a:xfrm>
            <a:off x="457200" y="1417680"/>
            <a:ext cx="8348040" cy="5166360"/>
          </a:xfrm>
          <a:prstGeom prst="rect">
            <a:avLst/>
          </a:prstGeom>
          <a:noFill/>
          <a:ln>
            <a:noFill/>
          </a:ln>
        </p:spPr>
        <p:txBody>
          <a:bodyPr/>
          <a:p>
            <a:pPr>
              <a:lnSpc>
                <a:spcPct val="100000"/>
              </a:lnSpc>
              <a:buFont typeface="Arial"/>
              <a:buChar char="•"/>
            </a:pPr>
            <a:r>
              <a:rPr lang="en-US" sz="4600" strike="noStrike">
                <a:solidFill>
                  <a:srgbClr val="000000"/>
                </a:solidFill>
                <a:latin typeface="Calibri"/>
              </a:rPr>
              <a:t>The primary purpose of force majeure is to "relieve a party from its contractual duties when its performance has been prevented by a force beyond its control or when the purpose of the contract has been frustrated." </a:t>
            </a:r>
            <a:endParaRPr/>
          </a:p>
          <a:p>
            <a:pPr lvl="1">
              <a:lnSpc>
                <a:spcPct val="100000"/>
              </a:lnSpc>
              <a:buFont typeface="Arial"/>
              <a:buChar char="–"/>
            </a:pPr>
            <a:r>
              <a:rPr i="1" lang="en-US" sz="3800" strike="noStrike">
                <a:solidFill>
                  <a:srgbClr val="000000"/>
                </a:solidFill>
                <a:latin typeface="Calibri"/>
              </a:rPr>
              <a:t>Phillips Puerto Rico Core, Inc. v. Tradax Petroleum, Ltd.</a:t>
            </a:r>
            <a:r>
              <a:rPr lang="en-US" sz="3800" strike="noStrike">
                <a:solidFill>
                  <a:srgbClr val="000000"/>
                </a:solidFill>
                <a:latin typeface="Calibri"/>
              </a:rPr>
              <a:t>, 782 F.2d 314, 319 (2d Cir.1985). </a:t>
            </a:r>
            <a:endParaRPr/>
          </a:p>
          <a:p>
            <a:endParaRPr/>
          </a:p>
          <a:p>
            <a:pPr>
              <a:lnSpc>
                <a:spcPct val="100000"/>
              </a:lnSpc>
              <a:buFont typeface="Arial"/>
              <a:buChar char="•"/>
            </a:pPr>
            <a:r>
              <a:rPr lang="en-US" sz="4600" strike="noStrike">
                <a:solidFill>
                  <a:srgbClr val="000000"/>
                </a:solidFill>
                <a:latin typeface="Calibri"/>
              </a:rPr>
              <a:t>As the party invoking the doctrine, defendants carry the burden to establish force majeure. </a:t>
            </a:r>
            <a:r>
              <a:rPr i="1" lang="en-US" sz="4600" strike="noStrike">
                <a:solidFill>
                  <a:srgbClr val="000000"/>
                </a:solidFill>
                <a:latin typeface="Calibri"/>
              </a:rPr>
              <a:t>Id. </a:t>
            </a:r>
            <a:endParaRPr/>
          </a:p>
          <a:p>
            <a:endParaRPr/>
          </a:p>
          <a:p>
            <a:pPr>
              <a:lnSpc>
                <a:spcPct val="100000"/>
              </a:lnSpc>
              <a:buFont typeface="Arial"/>
              <a:buChar char="•"/>
            </a:pPr>
            <a:r>
              <a:rPr lang="en-US" sz="4600" strike="noStrike">
                <a:solidFill>
                  <a:srgbClr val="000000"/>
                </a:solidFill>
                <a:latin typeface="Calibri"/>
              </a:rPr>
              <a:t>Under force majeure, "[m]ere impracticality or unanticipated difficulty is not enough to excuse performance.” </a:t>
            </a:r>
            <a:endParaRPr/>
          </a:p>
          <a:p>
            <a:pPr lvl="1">
              <a:lnSpc>
                <a:spcPct val="100000"/>
              </a:lnSpc>
              <a:buFont typeface="Arial"/>
              <a:buChar char="–"/>
            </a:pPr>
            <a:r>
              <a:rPr i="1" lang="en-US" sz="3800" strike="noStrike">
                <a:solidFill>
                  <a:srgbClr val="000000"/>
                </a:solidFill>
                <a:latin typeface="Calibri"/>
              </a:rPr>
              <a:t>Phibro Energy, Inc. v. Empresa De Polimeros De Sines Sarl</a:t>
            </a:r>
            <a:r>
              <a:rPr lang="en-US" sz="3800" strike="noStrike">
                <a:solidFill>
                  <a:srgbClr val="000000"/>
                </a:solidFill>
                <a:latin typeface="Calibri"/>
              </a:rPr>
              <a:t>, 720 F.Supp. 312, 318 (S.D.N.Y.1989). </a:t>
            </a:r>
            <a:endParaRPr/>
          </a:p>
          <a:p>
            <a:endParaRPr/>
          </a:p>
          <a:p>
            <a:pPr>
              <a:lnSpc>
                <a:spcPct val="100000"/>
              </a:lnSpc>
              <a:buFont typeface="Arial"/>
              <a:buChar char="•"/>
            </a:pPr>
            <a:r>
              <a:rPr lang="en-US" sz="4600" strike="noStrike">
                <a:solidFill>
                  <a:srgbClr val="000000"/>
                </a:solidFill>
                <a:latin typeface="Calibri"/>
              </a:rPr>
              <a:t>Finally, </a:t>
            </a:r>
            <a:r>
              <a:rPr b="1" lang="en-US" sz="4600" strike="noStrike">
                <a:solidFill>
                  <a:srgbClr val="000000"/>
                </a:solidFill>
                <a:latin typeface="Calibri"/>
              </a:rPr>
              <a:t>"a force majeure clause must include the specific event that is claimed to have prevented performance." </a:t>
            </a:r>
            <a:endParaRPr/>
          </a:p>
          <a:p>
            <a:pPr lvl="1">
              <a:lnSpc>
                <a:spcPct val="100000"/>
              </a:lnSpc>
              <a:buFont typeface="Arial"/>
              <a:buChar char="–"/>
            </a:pPr>
            <a:r>
              <a:rPr i="1" lang="en-US" sz="3800" strike="noStrike">
                <a:solidFill>
                  <a:srgbClr val="000000"/>
                </a:solidFill>
                <a:latin typeface="Calibri"/>
              </a:rPr>
              <a:t>Id. </a:t>
            </a:r>
            <a:r>
              <a:rPr lang="en-US" sz="3800" strike="noStrike">
                <a:solidFill>
                  <a:srgbClr val="000000"/>
                </a:solidFill>
                <a:latin typeface="Calibri"/>
              </a:rPr>
              <a:t>(citing </a:t>
            </a:r>
            <a:r>
              <a:rPr i="1" lang="en-US" sz="3800" strike="noStrike">
                <a:solidFill>
                  <a:srgbClr val="000000"/>
                </a:solidFill>
                <a:latin typeface="Calibri"/>
              </a:rPr>
              <a:t>Kel Kim Corp</a:t>
            </a:r>
            <a:r>
              <a:rPr lang="en-US" sz="3800" strike="noStrike">
                <a:solidFill>
                  <a:srgbClr val="000000"/>
                </a:solidFill>
                <a:latin typeface="Calibri"/>
              </a:rPr>
              <a:t>., 70 N.Y.2d at 902-03, 524 N.Y.S.2d 384, 519 N.E.2d at 296).</a:t>
            </a:r>
            <a:endParaRPr/>
          </a:p>
          <a:p>
            <a:endParaRPr/>
          </a:p>
          <a:p>
            <a:pPr>
              <a:lnSpc>
                <a:spcPct val="100000"/>
              </a:lnSpc>
            </a:pPr>
            <a:endParaRPr/>
          </a:p>
        </p:txBody>
      </p:sp>
    </p:spTree>
  </p:cSld>
</p:sld>
</file>

<file path=ppt/slides/slide2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7" name="TextShape 1"/>
          <p:cNvSpPr txBox="1"/>
          <p:nvPr/>
        </p:nvSpPr>
        <p:spPr>
          <a:xfrm>
            <a:off x="457200" y="274680"/>
            <a:ext cx="8229240" cy="1142640"/>
          </a:xfrm>
          <a:prstGeom prst="rect">
            <a:avLst/>
          </a:prstGeom>
          <a:noFill/>
          <a:ln>
            <a:noFill/>
          </a:ln>
        </p:spPr>
        <p:txBody>
          <a:bodyPr anchor="ctr"/>
          <a:p>
            <a:pPr algn="ctr">
              <a:lnSpc>
                <a:spcPct val="100000"/>
              </a:lnSpc>
            </a:pPr>
            <a:r>
              <a:rPr lang="en-US" sz="4400" strike="noStrike" u="sng">
                <a:solidFill>
                  <a:srgbClr val="000000"/>
                </a:solidFill>
                <a:latin typeface="Calibri"/>
              </a:rPr>
              <a:t>(5) Force Majeure Clause cont.</a:t>
            </a:r>
            <a:endParaRPr/>
          </a:p>
        </p:txBody>
      </p:sp>
      <p:sp>
        <p:nvSpPr>
          <p:cNvPr id="128" name="TextShape 2"/>
          <p:cNvSpPr txBox="1"/>
          <p:nvPr/>
        </p:nvSpPr>
        <p:spPr>
          <a:xfrm>
            <a:off x="457200" y="1551240"/>
            <a:ext cx="8380440" cy="5439960"/>
          </a:xfrm>
          <a:prstGeom prst="rect">
            <a:avLst/>
          </a:prstGeom>
          <a:noFill/>
          <a:ln>
            <a:noFill/>
          </a:ln>
        </p:spPr>
        <p:txBody>
          <a:bodyPr/>
          <a:p>
            <a:pPr>
              <a:lnSpc>
                <a:spcPct val="100000"/>
              </a:lnSpc>
              <a:buFont typeface="Arial"/>
              <a:buChar char="•"/>
            </a:pPr>
            <a:r>
              <a:rPr b="1" lang="en-US" sz="3200" strike="noStrike">
                <a:solidFill>
                  <a:srgbClr val="000000"/>
                </a:solidFill>
                <a:latin typeface="Calibri"/>
              </a:rPr>
              <a:t>The common law doctrine of force majeure has, in most instances, fallen by the wayside in favor of the specific terms bargained for by the parties to the lease. </a:t>
            </a:r>
            <a:endParaRPr/>
          </a:p>
          <a:p>
            <a:pPr lvl="1">
              <a:lnSpc>
                <a:spcPct val="100000"/>
              </a:lnSpc>
              <a:buFont typeface="Arial"/>
              <a:buChar char="–"/>
            </a:pPr>
            <a:r>
              <a:rPr lang="en-US" sz="2800" strike="noStrike">
                <a:solidFill>
                  <a:srgbClr val="000000"/>
                </a:solidFill>
                <a:latin typeface="Calibri"/>
              </a:rPr>
              <a:t>Joshua A. Swanson, The Hand of God: Limiting the Impact of the Force Majeure Clause in an Oil and Gas Lease. 2013. </a:t>
            </a:r>
            <a:endParaRPr/>
          </a:p>
          <a:p>
            <a:pPr>
              <a:lnSpc>
                <a:spcPct val="100000"/>
              </a:lnSpc>
            </a:pPr>
            <a:endParaRPr/>
          </a:p>
          <a:p>
            <a:pPr>
              <a:lnSpc>
                <a:spcPct val="100000"/>
              </a:lnSpc>
              <a:buFont typeface="Arial"/>
              <a:buChar char="•"/>
            </a:pPr>
            <a:r>
              <a:rPr lang="en-US" sz="3200" strike="noStrike">
                <a:solidFill>
                  <a:srgbClr val="000000"/>
                </a:solidFill>
                <a:latin typeface="Calibri"/>
              </a:rPr>
              <a:t>“</a:t>
            </a:r>
            <a:r>
              <a:rPr lang="en-US" sz="3200" strike="noStrike">
                <a:solidFill>
                  <a:srgbClr val="000000"/>
                </a:solidFill>
                <a:latin typeface="Calibri"/>
              </a:rPr>
              <a:t>Indeed, it’s scope and application, for the most part, is utterly dependent upon the terms of the contract in which it appears.” </a:t>
            </a:r>
            <a:endParaRPr/>
          </a:p>
          <a:p>
            <a:pPr lvl="1">
              <a:lnSpc>
                <a:spcPct val="100000"/>
              </a:lnSpc>
              <a:buFont typeface="Arial"/>
              <a:buChar char="–"/>
            </a:pPr>
            <a:r>
              <a:rPr i="1" lang="en-US" sz="2800" strike="noStrike">
                <a:solidFill>
                  <a:srgbClr val="000000"/>
                </a:solidFill>
                <a:latin typeface="Calibri"/>
              </a:rPr>
              <a:t>Sun Operating Ltd. P’ship v. Holt</a:t>
            </a:r>
            <a:r>
              <a:rPr lang="en-US" sz="2800" strike="noStrike">
                <a:solidFill>
                  <a:srgbClr val="000000"/>
                </a:solidFill>
                <a:latin typeface="Calibri"/>
              </a:rPr>
              <a:t>, 984 S.W.2d 277, 282-83 (Tex. App. – Amarillo 1998, pet. denied)</a:t>
            </a:r>
            <a:endParaRPr/>
          </a:p>
          <a:p>
            <a:endParaRPr/>
          </a:p>
          <a:p>
            <a:pPr>
              <a:lnSpc>
                <a:spcPct val="100000"/>
              </a:lnSpc>
              <a:buFont typeface="Arial"/>
              <a:buChar char="•"/>
            </a:pPr>
            <a:r>
              <a:rPr lang="en-US" sz="3200" strike="noStrike">
                <a:solidFill>
                  <a:srgbClr val="000000"/>
                </a:solidFill>
                <a:latin typeface="Calibri"/>
              </a:rPr>
              <a:t>When the parties have themselves defined the contours of force majeure in their agreement, those contours dictate the application, effect, and scope of force majeure.” </a:t>
            </a:r>
            <a:endParaRPr/>
          </a:p>
          <a:p>
            <a:pPr lvl="1">
              <a:lnSpc>
                <a:spcPct val="100000"/>
              </a:lnSpc>
              <a:buFont typeface="Arial"/>
              <a:buChar char="–"/>
            </a:pPr>
            <a:r>
              <a:rPr i="1" lang="en-US" sz="2800" strike="noStrike">
                <a:solidFill>
                  <a:srgbClr val="000000"/>
                </a:solidFill>
                <a:latin typeface="Calibri"/>
              </a:rPr>
              <a:t>Id. </a:t>
            </a:r>
            <a:endParaRPr/>
          </a:p>
          <a:p>
            <a:endParaRPr/>
          </a:p>
          <a:p>
            <a:pPr>
              <a:lnSpc>
                <a:spcPct val="100000"/>
              </a:lnSpc>
              <a:buFont typeface="Arial"/>
              <a:buChar char="•"/>
            </a:pPr>
            <a:r>
              <a:rPr b="1" i="1" lang="en-US" sz="3200" strike="noStrike">
                <a:solidFill>
                  <a:srgbClr val="000000"/>
                </a:solidFill>
                <a:latin typeface="Calibri"/>
              </a:rPr>
              <a:t>Remember: </a:t>
            </a:r>
            <a:r>
              <a:rPr lang="en-US" sz="3200" strike="noStrike">
                <a:solidFill>
                  <a:srgbClr val="000000"/>
                </a:solidFill>
                <a:latin typeface="Calibri"/>
              </a:rPr>
              <a:t>Oil and gas leases are highly technical, employing distinct terminology. For these reasons an oil and gas lease must be construed with reference to both the intention of the parties and the known practices within the industry. </a:t>
            </a:r>
            <a:endParaRPr/>
          </a:p>
          <a:p>
            <a:pPr lvl="1">
              <a:lnSpc>
                <a:spcPct val="100000"/>
              </a:lnSpc>
              <a:buFont typeface="Arial"/>
              <a:buChar char="–"/>
            </a:pPr>
            <a:r>
              <a:rPr lang="en-US" sz="2800" strike="noStrike">
                <a:solidFill>
                  <a:srgbClr val="000000"/>
                </a:solidFill>
                <a:latin typeface="Calibri"/>
              </a:rPr>
              <a:t>Howard R. Williams &amp; Charles J. Meyers, Oil and Gas Law §§ 601, 603, 605 [2003 ed]. </a:t>
            </a:r>
            <a:endParaRPr/>
          </a:p>
        </p:txBody>
      </p:sp>
    </p:spTree>
  </p:cSld>
</p:sld>
</file>

<file path=ppt/slides/slide2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9" name="TextShape 1"/>
          <p:cNvSpPr txBox="1"/>
          <p:nvPr/>
        </p:nvSpPr>
        <p:spPr>
          <a:xfrm>
            <a:off x="457200" y="274680"/>
            <a:ext cx="8229240" cy="1142640"/>
          </a:xfrm>
          <a:prstGeom prst="rect">
            <a:avLst/>
          </a:prstGeom>
          <a:noFill/>
          <a:ln>
            <a:noFill/>
          </a:ln>
        </p:spPr>
        <p:txBody>
          <a:bodyPr anchor="ctr"/>
          <a:p>
            <a:pPr algn="ctr">
              <a:lnSpc>
                <a:spcPct val="100000"/>
              </a:lnSpc>
            </a:pPr>
            <a:r>
              <a:rPr lang="en-US" sz="4400" strike="noStrike" u="sng">
                <a:solidFill>
                  <a:srgbClr val="000000"/>
                </a:solidFill>
                <a:latin typeface="Calibri"/>
              </a:rPr>
              <a:t>Force Majeure in New York</a:t>
            </a:r>
            <a:endParaRPr/>
          </a:p>
        </p:txBody>
      </p:sp>
      <p:sp>
        <p:nvSpPr>
          <p:cNvPr id="130" name="TextShape 2"/>
          <p:cNvSpPr txBox="1"/>
          <p:nvPr/>
        </p:nvSpPr>
        <p:spPr>
          <a:xfrm>
            <a:off x="457200" y="1600200"/>
            <a:ext cx="8229240" cy="4525560"/>
          </a:xfrm>
          <a:prstGeom prst="rect">
            <a:avLst/>
          </a:prstGeom>
          <a:noFill/>
          <a:ln>
            <a:noFill/>
          </a:ln>
        </p:spPr>
        <p:txBody>
          <a:bodyPr/>
          <a:p>
            <a:pPr>
              <a:lnSpc>
                <a:spcPct val="100000"/>
              </a:lnSpc>
              <a:buFont typeface="Arial"/>
              <a:buChar char="•"/>
            </a:pPr>
            <a:r>
              <a:rPr lang="en-US" sz="3200" strike="noStrike">
                <a:solidFill>
                  <a:srgbClr val="000000"/>
                </a:solidFill>
                <a:latin typeface="Calibri"/>
              </a:rPr>
              <a:t>“</a:t>
            </a:r>
            <a:r>
              <a:rPr lang="en-US" sz="3200" strike="noStrike">
                <a:solidFill>
                  <a:srgbClr val="000000"/>
                </a:solidFill>
                <a:latin typeface="Calibri"/>
              </a:rPr>
              <a:t>A force majeure event is an event beyond the control of the parties which prevents performance under a contract and may excuse non-performance.”</a:t>
            </a:r>
            <a:endParaRPr/>
          </a:p>
          <a:p>
            <a:pPr lvl="1">
              <a:lnSpc>
                <a:spcPct val="100000"/>
              </a:lnSpc>
              <a:buFont typeface="Arial"/>
              <a:buChar char="–"/>
            </a:pPr>
            <a:r>
              <a:rPr i="1" lang="en-US" sz="2800" strike="noStrike">
                <a:solidFill>
                  <a:srgbClr val="000000"/>
                </a:solidFill>
                <a:latin typeface="Calibri"/>
              </a:rPr>
              <a:t>Kel Kim Corp. v. Cent. Mkts., Inc.</a:t>
            </a:r>
            <a:r>
              <a:rPr lang="en-US" sz="2800" strike="noStrike">
                <a:solidFill>
                  <a:srgbClr val="000000"/>
                </a:solidFill>
                <a:latin typeface="Calibri"/>
              </a:rPr>
              <a:t>, 70 N.Y.2d 900, 902, 524 N.Y.S.2d 384, 519 N.E.2d 295, 296 (N.Y. 1987).</a:t>
            </a:r>
            <a:endParaRPr/>
          </a:p>
          <a:p>
            <a:pPr>
              <a:lnSpc>
                <a:spcPct val="100000"/>
              </a:lnSpc>
            </a:pPr>
            <a:endParaRPr/>
          </a:p>
          <a:p>
            <a:pPr>
              <a:lnSpc>
                <a:spcPct val="100000"/>
              </a:lnSpc>
              <a:buFont typeface="Arial"/>
              <a:buChar char="•"/>
            </a:pPr>
            <a:r>
              <a:rPr lang="en-US" sz="3200" strike="noStrike">
                <a:solidFill>
                  <a:srgbClr val="000000"/>
                </a:solidFill>
                <a:latin typeface="Calibri"/>
              </a:rPr>
              <a:t>However, recent developments illustrate the complexities of a once “basic” clause. </a:t>
            </a:r>
            <a:endParaRPr/>
          </a:p>
          <a:p>
            <a:endParaRPr/>
          </a:p>
          <a:p>
            <a:pPr>
              <a:lnSpc>
                <a:spcPct val="100000"/>
              </a:lnSpc>
            </a:pPr>
            <a:endParaRPr/>
          </a:p>
          <a:p>
            <a:endParaRPr/>
          </a:p>
        </p:txBody>
      </p:sp>
    </p:spTree>
  </p:cSld>
</p:sld>
</file>

<file path=ppt/slides/slide2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1" name="TextShape 1"/>
          <p:cNvSpPr txBox="1"/>
          <p:nvPr/>
        </p:nvSpPr>
        <p:spPr>
          <a:xfrm>
            <a:off x="457200" y="274680"/>
            <a:ext cx="8229240" cy="1142640"/>
          </a:xfrm>
          <a:prstGeom prst="rect">
            <a:avLst/>
          </a:prstGeom>
          <a:noFill/>
          <a:ln>
            <a:noFill/>
          </a:ln>
        </p:spPr>
        <p:txBody>
          <a:bodyPr anchor="ctr"/>
          <a:p>
            <a:pPr algn="ctr">
              <a:lnSpc>
                <a:spcPct val="100000"/>
              </a:lnSpc>
            </a:pPr>
            <a:r>
              <a:rPr lang="en-US" sz="4400" strike="noStrike" u="sng">
                <a:solidFill>
                  <a:srgbClr val="000000"/>
                </a:solidFill>
                <a:latin typeface="Calibri"/>
              </a:rPr>
              <a:t>Force Majeure Clauses &amp; Govt. Regulations</a:t>
            </a:r>
            <a:endParaRPr/>
          </a:p>
        </p:txBody>
      </p:sp>
      <p:sp>
        <p:nvSpPr>
          <p:cNvPr id="132" name="TextShape 2"/>
          <p:cNvSpPr txBox="1"/>
          <p:nvPr/>
        </p:nvSpPr>
        <p:spPr>
          <a:xfrm>
            <a:off x="457200" y="1768680"/>
            <a:ext cx="8229240" cy="4525560"/>
          </a:xfrm>
          <a:prstGeom prst="rect">
            <a:avLst/>
          </a:prstGeom>
          <a:noFill/>
          <a:ln>
            <a:noFill/>
          </a:ln>
        </p:spPr>
        <p:txBody>
          <a:bodyPr/>
          <a:p>
            <a:pPr>
              <a:lnSpc>
                <a:spcPct val="100000"/>
              </a:lnSpc>
              <a:buFont typeface="Arial"/>
              <a:buChar char="•"/>
            </a:pPr>
            <a:r>
              <a:rPr lang="en-US" sz="3200" strike="noStrike">
                <a:solidFill>
                  <a:srgbClr val="000000"/>
                </a:solidFill>
                <a:latin typeface="Calibri"/>
              </a:rPr>
              <a:t>“</a:t>
            </a:r>
            <a:r>
              <a:rPr lang="en-US" sz="3200" strike="noStrike">
                <a:solidFill>
                  <a:srgbClr val="000000"/>
                </a:solidFill>
                <a:latin typeface="Calibri"/>
              </a:rPr>
              <a:t>Under the force majeure clause, rules or regulations of governmental authority which prevent the lessee from complying with the lease covenants constitute an excuse for non- performance.” </a:t>
            </a:r>
            <a:endParaRPr/>
          </a:p>
          <a:p>
            <a:pPr lvl="1">
              <a:lnSpc>
                <a:spcPct val="100000"/>
              </a:lnSpc>
              <a:buFont typeface="Arial"/>
              <a:buChar char="–"/>
            </a:pPr>
            <a:r>
              <a:rPr i="1" lang="en-US" sz="2800" strike="noStrike">
                <a:solidFill>
                  <a:srgbClr val="000000"/>
                </a:solidFill>
                <a:latin typeface="Calibri"/>
              </a:rPr>
              <a:t>Schroeder v. Snoga</a:t>
            </a:r>
            <a:r>
              <a:rPr lang="en-US" sz="2800" strike="noStrike">
                <a:solidFill>
                  <a:srgbClr val="000000"/>
                </a:solidFill>
                <a:latin typeface="Calibri"/>
              </a:rPr>
              <a:t>, 04-96- 00489-CV, 1997 WL 428472 (Tex. App.—San Antonio July 31, 1997, no writ). </a:t>
            </a:r>
            <a:endParaRPr/>
          </a:p>
          <a:p>
            <a:pPr>
              <a:lnSpc>
                <a:spcPct val="100000"/>
              </a:lnSpc>
            </a:pPr>
            <a:endParaRPr/>
          </a:p>
          <a:p>
            <a:pPr>
              <a:lnSpc>
                <a:spcPct val="100000"/>
              </a:lnSpc>
              <a:buFont typeface="Arial"/>
              <a:buChar char="•"/>
            </a:pPr>
            <a:r>
              <a:rPr lang="en-US" sz="3200" strike="noStrike">
                <a:solidFill>
                  <a:srgbClr val="000000"/>
                </a:solidFill>
                <a:latin typeface="Calibri"/>
              </a:rPr>
              <a:t>However, if a lessee’s violation of Commission rules or regulations results in a shut-in order, “courts are unwilling to allow the lessee to gain the benefit of the force majeure clause when the shut-in order was due to the lessee’s action or inaction.” </a:t>
            </a:r>
            <a:endParaRPr/>
          </a:p>
          <a:p>
            <a:pPr lvl="1">
              <a:lnSpc>
                <a:spcPct val="100000"/>
              </a:lnSpc>
              <a:buFont typeface="Arial"/>
              <a:buChar char="–"/>
            </a:pPr>
            <a:r>
              <a:rPr i="1" lang="en-US" sz="2800" strike="noStrike">
                <a:solidFill>
                  <a:srgbClr val="000000"/>
                </a:solidFill>
                <a:latin typeface="Calibri"/>
              </a:rPr>
              <a:t>Id</a:t>
            </a:r>
            <a:r>
              <a:rPr lang="en-US" sz="2800" strike="noStrike">
                <a:solidFill>
                  <a:srgbClr val="000000"/>
                </a:solidFill>
                <a:latin typeface="Calibri"/>
              </a:rPr>
              <a:t>. </a:t>
            </a:r>
            <a:endParaRPr/>
          </a:p>
          <a:p>
            <a:pPr>
              <a:lnSpc>
                <a:spcPct val="100000"/>
              </a:lnSpc>
            </a:pPr>
            <a:endParaRPr/>
          </a:p>
        </p:txBody>
      </p:sp>
    </p:spTree>
  </p:cSld>
</p:sld>
</file>

<file path=ppt/slides/slide2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3" name="TextShape 1"/>
          <p:cNvSpPr txBox="1"/>
          <p:nvPr/>
        </p:nvSpPr>
        <p:spPr>
          <a:xfrm>
            <a:off x="457200" y="274680"/>
            <a:ext cx="8229240" cy="1142640"/>
          </a:xfrm>
          <a:prstGeom prst="rect">
            <a:avLst/>
          </a:prstGeom>
          <a:noFill/>
          <a:ln>
            <a:noFill/>
          </a:ln>
        </p:spPr>
        <p:txBody>
          <a:bodyPr anchor="ctr"/>
          <a:p>
            <a:pPr algn="ctr">
              <a:lnSpc>
                <a:spcPct val="100000"/>
              </a:lnSpc>
            </a:pPr>
            <a:r>
              <a:rPr i="1" lang="en-US" sz="4400" strike="noStrike">
                <a:solidFill>
                  <a:srgbClr val="000000"/>
                </a:solidFill>
                <a:latin typeface="Calibri"/>
              </a:rPr>
              <a:t>Beardslee v. Inflection Energy, LLC</a:t>
            </a:r>
            <a:r>
              <a:rPr lang="en-US" sz="4400" strike="noStrike">
                <a:solidFill>
                  <a:srgbClr val="000000"/>
                </a:solidFill>
                <a:latin typeface="Calibri"/>
              </a:rPr>
              <a:t>, No. 44 (N.Y. Mar. 31, 2015).</a:t>
            </a:r>
            <a:endParaRPr/>
          </a:p>
        </p:txBody>
      </p:sp>
      <p:sp>
        <p:nvSpPr>
          <p:cNvPr id="134" name="TextShape 2"/>
          <p:cNvSpPr txBox="1"/>
          <p:nvPr/>
        </p:nvSpPr>
        <p:spPr>
          <a:xfrm>
            <a:off x="285120" y="1600200"/>
            <a:ext cx="8643240" cy="5059800"/>
          </a:xfrm>
          <a:prstGeom prst="rect">
            <a:avLst/>
          </a:prstGeom>
          <a:noFill/>
          <a:ln>
            <a:noFill/>
          </a:ln>
        </p:spPr>
        <p:txBody>
          <a:bodyPr/>
          <a:p>
            <a:pPr>
              <a:lnSpc>
                <a:spcPct val="100000"/>
              </a:lnSpc>
            </a:pPr>
            <a:r>
              <a:rPr lang="en-US" sz="3200" strike="noStrike" u="sng">
                <a:solidFill>
                  <a:srgbClr val="000000"/>
                </a:solidFill>
                <a:latin typeface="Calibri"/>
              </a:rPr>
              <a:t>Facts</a:t>
            </a:r>
            <a:r>
              <a:rPr lang="en-US" sz="3200" strike="noStrike">
                <a:solidFill>
                  <a:srgbClr val="000000"/>
                </a:solidFill>
                <a:latin typeface="Calibri"/>
              </a:rPr>
              <a:t>: </a:t>
            </a:r>
            <a:endParaRPr/>
          </a:p>
          <a:p>
            <a:pPr>
              <a:lnSpc>
                <a:spcPct val="100000"/>
              </a:lnSpc>
            </a:pPr>
            <a:r>
              <a:rPr lang="en-US" sz="3400" strike="noStrike">
                <a:solidFill>
                  <a:srgbClr val="000000"/>
                </a:solidFill>
                <a:latin typeface="Calibri"/>
              </a:rPr>
              <a:t>Governor Patterson orders formal public environmental review of combined use fracking and horizontal drilling.  (July 23, 2008 – infamous NY moratorium on fracking)</a:t>
            </a:r>
            <a:endParaRPr/>
          </a:p>
          <a:p>
            <a:pPr lvl="1">
              <a:lnSpc>
                <a:spcPct val="100000"/>
              </a:lnSpc>
              <a:buFont typeface="Arial"/>
              <a:buChar char="–"/>
            </a:pPr>
            <a:r>
              <a:rPr lang="en-US" sz="2900" strike="noStrike">
                <a:solidFill>
                  <a:srgbClr val="000000"/>
                </a:solidFill>
                <a:latin typeface="Calibri"/>
              </a:rPr>
              <a:t>No more permits are issued. </a:t>
            </a:r>
            <a:endParaRPr/>
          </a:p>
          <a:p>
            <a:pPr lvl="1">
              <a:lnSpc>
                <a:spcPct val="100000"/>
              </a:lnSpc>
              <a:buFont typeface="Arial"/>
              <a:buChar char="–"/>
            </a:pPr>
            <a:r>
              <a:rPr lang="en-US" sz="2900" strike="noStrike">
                <a:solidFill>
                  <a:srgbClr val="000000"/>
                </a:solidFill>
                <a:latin typeface="Calibri"/>
              </a:rPr>
              <a:t>At the end of the primary term oil companies argue each lease was extended by operation of the force majeure clause. </a:t>
            </a:r>
            <a:endParaRPr/>
          </a:p>
          <a:p>
            <a:pPr>
              <a:lnSpc>
                <a:spcPct val="100000"/>
              </a:lnSpc>
            </a:pPr>
            <a:r>
              <a:rPr lang="en-US" sz="3200" strike="noStrike" u="sng">
                <a:solidFill>
                  <a:srgbClr val="000000"/>
                </a:solidFill>
                <a:latin typeface="Calibri"/>
              </a:rPr>
              <a:t>Issue: </a:t>
            </a:r>
            <a:endParaRPr/>
          </a:p>
          <a:p>
            <a:pPr>
              <a:lnSpc>
                <a:spcPct val="100000"/>
              </a:lnSpc>
            </a:pPr>
            <a:r>
              <a:rPr lang="en-US" sz="3400" strike="noStrike">
                <a:solidFill>
                  <a:srgbClr val="000000"/>
                </a:solidFill>
                <a:latin typeface="Calibri"/>
              </a:rPr>
              <a:t>Does a mandated environmental review addressing the impact of hydraulic fracturing and horizontal drilling constitute a force majeure event under the leases?</a:t>
            </a:r>
            <a:endParaRPr/>
          </a:p>
          <a:p>
            <a:pPr lvl="1">
              <a:lnSpc>
                <a:spcPct val="100000"/>
              </a:lnSpc>
              <a:buFont typeface="Arial"/>
              <a:buChar char="–"/>
            </a:pPr>
            <a:r>
              <a:rPr b="1" lang="en-US" sz="2900" strike="noStrike">
                <a:solidFill>
                  <a:srgbClr val="000000"/>
                </a:solidFill>
                <a:latin typeface="Calibri"/>
              </a:rPr>
              <a:t>Sub-issue: </a:t>
            </a:r>
            <a:r>
              <a:rPr lang="en-US" sz="2900" strike="noStrike">
                <a:solidFill>
                  <a:srgbClr val="000000"/>
                </a:solidFill>
                <a:latin typeface="Calibri"/>
              </a:rPr>
              <a:t>Does the force majeure clause modify the habendum clause and extend the primary term of the lease? </a:t>
            </a:r>
            <a:endParaRPr/>
          </a:p>
          <a:p>
            <a:pPr>
              <a:lnSpc>
                <a:spcPct val="100000"/>
              </a:lnSpc>
            </a:pPr>
            <a:r>
              <a:rPr lang="en-US" sz="3200" strike="noStrike" u="sng">
                <a:solidFill>
                  <a:srgbClr val="000000"/>
                </a:solidFill>
                <a:latin typeface="Calibri"/>
              </a:rPr>
              <a:t>Holding</a:t>
            </a:r>
            <a:r>
              <a:rPr lang="en-US" sz="3200" strike="noStrike">
                <a:solidFill>
                  <a:srgbClr val="000000"/>
                </a:solidFill>
                <a:latin typeface="Calibri"/>
              </a:rPr>
              <a:t>: </a:t>
            </a:r>
            <a:endParaRPr/>
          </a:p>
          <a:p>
            <a:pPr>
              <a:lnSpc>
                <a:spcPct val="100000"/>
              </a:lnSpc>
            </a:pPr>
            <a:r>
              <a:rPr lang="en-US" sz="3400" strike="noStrike">
                <a:solidFill>
                  <a:srgbClr val="000000"/>
                </a:solidFill>
                <a:latin typeface="Calibri"/>
              </a:rPr>
              <a:t>The language in the force majeure clause stating that "the time of such delay or interruption shall not be counted against Lessee" does not refer to the habendum clause with specificity. Thus, the habendum clause is not expressly modified or enlarged by the force majeure clause.</a:t>
            </a:r>
            <a:endParaRPr/>
          </a:p>
          <a:p>
            <a:pPr lvl="2">
              <a:lnSpc>
                <a:spcPct val="100000"/>
              </a:lnSpc>
              <a:buFont typeface="Arial"/>
              <a:buChar char="•"/>
            </a:pPr>
            <a:r>
              <a:rPr lang="en-US" sz="3200" strike="noStrike">
                <a:solidFill>
                  <a:srgbClr val="000000"/>
                </a:solidFill>
                <a:latin typeface="Calibri"/>
              </a:rPr>
              <a:t>“</a:t>
            </a:r>
            <a:r>
              <a:rPr lang="en-US" sz="3200" strike="noStrike">
                <a:solidFill>
                  <a:srgbClr val="000000"/>
                </a:solidFill>
                <a:latin typeface="Calibri"/>
              </a:rPr>
              <a:t>To read the force majeure clause as applying to the primary term would be to interpret the leases in a manner contrary to the plain intent of the parties.”</a:t>
            </a:r>
            <a:endParaRPr/>
          </a:p>
          <a:p>
            <a:pPr lvl="1">
              <a:lnSpc>
                <a:spcPct val="100000"/>
              </a:lnSpc>
              <a:buFont typeface="Arial"/>
              <a:buChar char="–"/>
            </a:pPr>
            <a:r>
              <a:rPr b="1" lang="en-US" sz="2900" strike="noStrike">
                <a:solidFill>
                  <a:srgbClr val="000000"/>
                </a:solidFill>
                <a:latin typeface="Calibri"/>
              </a:rPr>
              <a:t>The force majeure clause deals with lease termination, not expiration.  Lease termination, and thus the force majeure clause relate only to the secondary term. </a:t>
            </a:r>
            <a:endParaRPr/>
          </a:p>
          <a:p>
            <a:endParaRPr/>
          </a:p>
        </p:txBody>
      </p:sp>
    </p:spTree>
  </p:cSld>
</p:sld>
</file>

<file path=ppt/slides/slide2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5" name="TextShape 1"/>
          <p:cNvSpPr txBox="1"/>
          <p:nvPr/>
        </p:nvSpPr>
        <p:spPr>
          <a:xfrm>
            <a:off x="457200" y="274680"/>
            <a:ext cx="8229240" cy="1142640"/>
          </a:xfrm>
          <a:prstGeom prst="rect">
            <a:avLst/>
          </a:prstGeom>
          <a:noFill/>
          <a:ln>
            <a:noFill/>
          </a:ln>
        </p:spPr>
        <p:txBody>
          <a:bodyPr anchor="ctr"/>
          <a:p>
            <a:pPr algn="ctr">
              <a:lnSpc>
                <a:spcPct val="100000"/>
              </a:lnSpc>
            </a:pPr>
            <a:r>
              <a:rPr lang="en-US" sz="4400" strike="noStrike">
                <a:solidFill>
                  <a:srgbClr val="000000"/>
                </a:solidFill>
                <a:latin typeface="Calibri"/>
              </a:rPr>
              <a:t>Post- </a:t>
            </a:r>
            <a:r>
              <a:rPr i="1" lang="en-US" sz="4400" strike="noStrike">
                <a:solidFill>
                  <a:srgbClr val="000000"/>
                </a:solidFill>
                <a:latin typeface="Calibri"/>
              </a:rPr>
              <a:t>Beardslee</a:t>
            </a:r>
            <a:endParaRPr/>
          </a:p>
        </p:txBody>
      </p:sp>
      <p:sp>
        <p:nvSpPr>
          <p:cNvPr id="136" name="TextShape 2"/>
          <p:cNvSpPr txBox="1"/>
          <p:nvPr/>
        </p:nvSpPr>
        <p:spPr>
          <a:xfrm>
            <a:off x="457200" y="1600200"/>
            <a:ext cx="8229240" cy="5058000"/>
          </a:xfrm>
          <a:prstGeom prst="rect">
            <a:avLst/>
          </a:prstGeom>
          <a:noFill/>
          <a:ln>
            <a:noFill/>
          </a:ln>
        </p:spPr>
        <p:txBody>
          <a:bodyPr/>
          <a:p>
            <a:pPr>
              <a:lnSpc>
                <a:spcPct val="100000"/>
              </a:lnSpc>
              <a:buFont typeface="Arial"/>
              <a:buChar char="•"/>
            </a:pPr>
            <a:r>
              <a:rPr lang="en-US" sz="3200" strike="noStrike">
                <a:solidFill>
                  <a:srgbClr val="000000"/>
                </a:solidFill>
                <a:latin typeface="Calibri"/>
              </a:rPr>
              <a:t>Mineral owners should anticipate that oil and gas companies will seek to expand the terms and scope of the force majeure clause in their leases by giving a broader definition to those force majeure qualifying events, saving a lease from expiring despite a lack of production and drilling operations.</a:t>
            </a:r>
            <a:endParaRPr/>
          </a:p>
          <a:p>
            <a:endParaRPr/>
          </a:p>
          <a:p>
            <a:pPr>
              <a:lnSpc>
                <a:spcPct val="100000"/>
              </a:lnSpc>
              <a:buFont typeface="Arial"/>
              <a:buChar char="•"/>
            </a:pPr>
            <a:r>
              <a:rPr lang="en-US" sz="3200" strike="noStrike">
                <a:solidFill>
                  <a:srgbClr val="000000"/>
                </a:solidFill>
                <a:latin typeface="Calibri"/>
              </a:rPr>
              <a:t>Mineral owners can protect themselves by being diligent in reviewing language in a proposed lease and by pushing for a very specific and narrowly-defined force majeure clause limiting what is considered a force majeure qualifying event. </a:t>
            </a:r>
            <a:endParaRPr/>
          </a:p>
          <a:p>
            <a:pPr>
              <a:lnSpc>
                <a:spcPct val="100000"/>
              </a:lnSpc>
            </a:pPr>
            <a:endParaRPr/>
          </a:p>
          <a:p>
            <a:pPr>
              <a:lnSpc>
                <a:spcPct val="100000"/>
              </a:lnSpc>
            </a:pPr>
            <a:endParaRPr/>
          </a:p>
          <a:p>
            <a:pPr>
              <a:lnSpc>
                <a:spcPct val="100000"/>
              </a:lnSpc>
            </a:pPr>
            <a:r>
              <a:rPr lang="en-US" sz="1600" strike="noStrike">
                <a:solidFill>
                  <a:srgbClr val="000000"/>
                </a:solidFill>
                <a:latin typeface="Calibri"/>
              </a:rPr>
              <a:t>Source: Joshua A. Swanson, </a:t>
            </a:r>
            <a:r>
              <a:rPr i="1" lang="en-US" sz="1600" strike="noStrike">
                <a:solidFill>
                  <a:srgbClr val="000000"/>
                </a:solidFill>
                <a:latin typeface="Calibri"/>
              </a:rPr>
              <a:t>The Hand of God: Limiting the Impact of the Force Majeure Clause in an Oil and Gas Lease</a:t>
            </a:r>
            <a:r>
              <a:rPr lang="en-US" sz="1600" strike="noStrike">
                <a:solidFill>
                  <a:srgbClr val="000000"/>
                </a:solidFill>
                <a:latin typeface="Calibri"/>
              </a:rPr>
              <a:t>, 224 N.D. L. Rev. 89 (2012).</a:t>
            </a:r>
            <a:endParaRPr/>
          </a:p>
          <a:p>
            <a:pPr>
              <a:lnSpc>
                <a:spcPct val="100000"/>
              </a:lnSpc>
            </a:pPr>
            <a:endParaRPr/>
          </a:p>
          <a:p>
            <a:endParaRPr/>
          </a:p>
        </p:txBody>
      </p:sp>
    </p:spTree>
  </p:cSld>
</p:sld>
</file>

<file path=ppt/slides/slide2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7" name="TextShape 1"/>
          <p:cNvSpPr txBox="1"/>
          <p:nvPr/>
        </p:nvSpPr>
        <p:spPr>
          <a:xfrm>
            <a:off x="457200" y="274680"/>
            <a:ext cx="8229240" cy="1142640"/>
          </a:xfrm>
          <a:prstGeom prst="rect">
            <a:avLst/>
          </a:prstGeom>
          <a:noFill/>
          <a:ln>
            <a:noFill/>
          </a:ln>
        </p:spPr>
        <p:txBody>
          <a:bodyPr anchor="ctr"/>
          <a:p>
            <a:pPr algn="ctr">
              <a:lnSpc>
                <a:spcPct val="100000"/>
              </a:lnSpc>
            </a:pPr>
            <a:r>
              <a:rPr lang="en-US" sz="4400" strike="noStrike" u="sng">
                <a:solidFill>
                  <a:srgbClr val="000000"/>
                </a:solidFill>
                <a:latin typeface="Calibri"/>
              </a:rPr>
              <a:t>Force Majeure in North Dakota</a:t>
            </a:r>
            <a:endParaRPr/>
          </a:p>
        </p:txBody>
      </p:sp>
      <p:sp>
        <p:nvSpPr>
          <p:cNvPr id="138" name="TextShape 2"/>
          <p:cNvSpPr txBox="1"/>
          <p:nvPr/>
        </p:nvSpPr>
        <p:spPr>
          <a:xfrm>
            <a:off x="457200" y="1600200"/>
            <a:ext cx="8229240" cy="4916880"/>
          </a:xfrm>
          <a:prstGeom prst="rect">
            <a:avLst/>
          </a:prstGeom>
          <a:noFill/>
          <a:ln>
            <a:noFill/>
          </a:ln>
        </p:spPr>
        <p:txBody>
          <a:bodyPr/>
          <a:p>
            <a:pPr>
              <a:lnSpc>
                <a:spcPct val="100000"/>
              </a:lnSpc>
              <a:buFont typeface="Arial"/>
              <a:buChar char="•"/>
            </a:pPr>
            <a:r>
              <a:rPr lang="en-US" sz="2800" strike="noStrike">
                <a:solidFill>
                  <a:srgbClr val="000000"/>
                </a:solidFill>
                <a:latin typeface="Calibri"/>
              </a:rPr>
              <a:t>There is limited case law in North Dakota to guide litigants as to whether the force majeure clause operates to hold their lease. </a:t>
            </a:r>
            <a:endParaRPr/>
          </a:p>
          <a:p>
            <a:pPr>
              <a:lnSpc>
                <a:spcPct val="100000"/>
              </a:lnSpc>
            </a:pPr>
            <a:endParaRPr/>
          </a:p>
          <a:p>
            <a:pPr>
              <a:lnSpc>
                <a:spcPct val="100000"/>
              </a:lnSpc>
              <a:buFont typeface="Arial"/>
              <a:buChar char="•"/>
            </a:pPr>
            <a:r>
              <a:rPr lang="en-US" sz="2800" strike="noStrike">
                <a:solidFill>
                  <a:srgbClr val="000000"/>
                </a:solidFill>
                <a:latin typeface="Calibri"/>
              </a:rPr>
              <a:t>However, the much publicized cases in NY dealing with the state’s moratorium on fracking indicate the force majeure clause in oil and gas leases may not be as broad as oil companies envision them. </a:t>
            </a:r>
            <a:endParaRPr/>
          </a:p>
          <a:p>
            <a:pPr>
              <a:lnSpc>
                <a:spcPct val="100000"/>
              </a:lnSpc>
            </a:pPr>
            <a:endParaRPr/>
          </a:p>
          <a:p>
            <a:endParaRPr/>
          </a:p>
          <a:p>
            <a:endParaRPr/>
          </a:p>
          <a:p>
            <a:endParaRPr/>
          </a:p>
          <a:p>
            <a:endParaRPr/>
          </a:p>
          <a:p>
            <a:endParaRPr/>
          </a:p>
          <a:p>
            <a:pPr>
              <a:lnSpc>
                <a:spcPct val="100000"/>
              </a:lnSpc>
            </a:pPr>
            <a:endParaRPr/>
          </a:p>
        </p:txBody>
      </p:sp>
    </p:spTree>
  </p:cSld>
</p:sld>
</file>

<file path=ppt/slides/slide2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9" name="TextShape 1"/>
          <p:cNvSpPr txBox="1"/>
          <p:nvPr/>
        </p:nvSpPr>
        <p:spPr>
          <a:xfrm>
            <a:off x="457200" y="274680"/>
            <a:ext cx="8229240" cy="1142640"/>
          </a:xfrm>
          <a:prstGeom prst="rect">
            <a:avLst/>
          </a:prstGeom>
          <a:noFill/>
          <a:ln>
            <a:noFill/>
          </a:ln>
        </p:spPr>
        <p:txBody>
          <a:bodyPr anchor="ctr"/>
          <a:p>
            <a:pPr algn="ctr">
              <a:lnSpc>
                <a:spcPct val="100000"/>
              </a:lnSpc>
            </a:pPr>
            <a:r>
              <a:rPr lang="en-US" sz="4400" strike="noStrike" u="sng">
                <a:solidFill>
                  <a:srgbClr val="000000"/>
                </a:solidFill>
                <a:latin typeface="Calibri"/>
              </a:rPr>
              <a:t>The Problem with Force Majeure</a:t>
            </a:r>
            <a:endParaRPr/>
          </a:p>
        </p:txBody>
      </p:sp>
      <p:sp>
        <p:nvSpPr>
          <p:cNvPr id="140" name="TextShape 2"/>
          <p:cNvSpPr txBox="1"/>
          <p:nvPr/>
        </p:nvSpPr>
        <p:spPr>
          <a:xfrm>
            <a:off x="457200" y="1600200"/>
            <a:ext cx="8229240" cy="4748760"/>
          </a:xfrm>
          <a:prstGeom prst="rect">
            <a:avLst/>
          </a:prstGeom>
          <a:noFill/>
          <a:ln>
            <a:noFill/>
          </a:ln>
        </p:spPr>
        <p:txBody>
          <a:bodyPr/>
          <a:p>
            <a:pPr>
              <a:lnSpc>
                <a:spcPct val="100000"/>
              </a:lnSpc>
              <a:buFont typeface="Arial"/>
              <a:buChar char="•"/>
            </a:pPr>
            <a:r>
              <a:rPr b="1" lang="en-US" sz="3100" strike="noStrike">
                <a:solidFill>
                  <a:srgbClr val="000000"/>
                </a:solidFill>
                <a:latin typeface="Calibri"/>
              </a:rPr>
              <a:t>Example of an overly-broad boilerplate force majeure clause: </a:t>
            </a:r>
            <a:endParaRPr/>
          </a:p>
          <a:p>
            <a:pPr>
              <a:lnSpc>
                <a:spcPct val="100000"/>
              </a:lnSpc>
            </a:pPr>
            <a:endParaRPr/>
          </a:p>
          <a:p>
            <a:pPr lvl="1">
              <a:lnSpc>
                <a:spcPct val="100000"/>
              </a:lnSpc>
              <a:buFont typeface="Arial"/>
              <a:buChar char="–"/>
            </a:pPr>
            <a:r>
              <a:rPr lang="en-US" sz="1900" strike="noStrike">
                <a:solidFill>
                  <a:srgbClr val="000000"/>
                </a:solidFill>
                <a:latin typeface="Calibri"/>
              </a:rPr>
              <a:t>“</a:t>
            </a:r>
            <a:r>
              <a:rPr lang="en-US" sz="1900" strike="noStrike">
                <a:solidFill>
                  <a:srgbClr val="000000"/>
                </a:solidFill>
                <a:latin typeface="Calibri"/>
              </a:rPr>
              <a:t>In the event lessee is rendered unable in whole or in part, by a force majeure to carry out its obligations under this lease, other than to make payments of amounts due hereunder, its obligations so far as they are affected by such force majeure shall be suspended during the continuance of an inability so cause. </a:t>
            </a:r>
            <a:r>
              <a:rPr b="1" lang="en-US" sz="1900" strike="noStrike">
                <a:solidFill>
                  <a:srgbClr val="000000"/>
                </a:solidFill>
                <a:latin typeface="Calibri"/>
              </a:rPr>
              <a:t>The term ‘force majeure’ as used herein shall be Acts of God, strikes, lockouts, or other industrial disturbances,</a:t>
            </a:r>
            <a:r>
              <a:rPr lang="en-US" sz="1900" strike="noStrike">
                <a:solidFill>
                  <a:srgbClr val="000000"/>
                </a:solidFill>
                <a:latin typeface="Calibri"/>
              </a:rPr>
              <a:t> </a:t>
            </a:r>
            <a:r>
              <a:rPr b="1" lang="en-US" sz="1900" strike="noStrike">
                <a:solidFill>
                  <a:srgbClr val="000000"/>
                </a:solidFill>
                <a:latin typeface="Calibri"/>
              </a:rPr>
              <a:t>acts of the public enemy, wars, blockades, riots, epidemics, lightning, earthquakes, explosions, accidents </a:t>
            </a:r>
            <a:r>
              <a:rPr lang="en-US" sz="1900" strike="noStrike">
                <a:solidFill>
                  <a:srgbClr val="000000"/>
                </a:solidFill>
                <a:latin typeface="Calibri"/>
              </a:rPr>
              <a:t>or repairs to machinery or pipes, delays of carriers, inability to obtain materials or rights of way on reasonable terms, acts of public authorities, or any other causes, whether or not of the same kind as enumerated herein, </a:t>
            </a:r>
            <a:r>
              <a:rPr lang="en-US" sz="1900" strike="noStrike" u="sng">
                <a:solidFill>
                  <a:srgbClr val="000000"/>
                </a:solidFill>
                <a:latin typeface="Calibri"/>
              </a:rPr>
              <a:t>not within the control of the lessee </a:t>
            </a:r>
            <a:r>
              <a:rPr lang="en-US" sz="1900" strike="noStrike">
                <a:solidFill>
                  <a:srgbClr val="000000"/>
                </a:solidFill>
                <a:latin typeface="Calibri"/>
              </a:rPr>
              <a:t>and </a:t>
            </a:r>
            <a:r>
              <a:rPr lang="en-US" sz="1900" strike="noStrike" u="sng">
                <a:solidFill>
                  <a:srgbClr val="000000"/>
                </a:solidFill>
                <a:latin typeface="Calibri"/>
              </a:rPr>
              <a:t>which by the exercise of due diligence lessee is unable to overcome</a:t>
            </a:r>
            <a:r>
              <a:rPr lang="en-US" sz="1900" strike="noStrike">
                <a:solidFill>
                  <a:srgbClr val="000000"/>
                </a:solidFill>
                <a:latin typeface="Calibri"/>
              </a:rPr>
              <a:t>.” </a:t>
            </a:r>
            <a:endParaRPr/>
          </a:p>
          <a:p>
            <a:pPr lvl="2">
              <a:lnSpc>
                <a:spcPct val="100000"/>
              </a:lnSpc>
              <a:buFont typeface="Arial"/>
              <a:buChar char="•"/>
            </a:pPr>
            <a:r>
              <a:rPr lang="en-US" sz="2400" strike="noStrike">
                <a:solidFill>
                  <a:srgbClr val="000000"/>
                </a:solidFill>
                <a:latin typeface="Calibri"/>
              </a:rPr>
              <a:t>See </a:t>
            </a:r>
            <a:r>
              <a:rPr i="1" lang="en-US" sz="2400" strike="noStrike">
                <a:solidFill>
                  <a:srgbClr val="000000"/>
                </a:solidFill>
                <a:latin typeface="Calibri"/>
              </a:rPr>
              <a:t>Aukema v. Chesapeake Appalachia</a:t>
            </a:r>
            <a:r>
              <a:rPr lang="en-US" sz="2400" strike="noStrike">
                <a:solidFill>
                  <a:srgbClr val="000000"/>
                </a:solidFill>
                <a:latin typeface="Calibri"/>
              </a:rPr>
              <a:t>, 904 F. Supp. 2d at 206, (N.D.N.Y 2012).</a:t>
            </a:r>
            <a:endParaRPr/>
          </a:p>
          <a:p>
            <a:endParaRPr/>
          </a:p>
          <a:p>
            <a:pPr>
              <a:lnSpc>
                <a:spcPct val="100000"/>
              </a:lnSpc>
            </a:pPr>
            <a:endParaRPr/>
          </a:p>
        </p:txBody>
      </p:sp>
    </p:spTree>
  </p:cSld>
</p:sld>
</file>

<file path=ppt/slides/slide2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1" name="TextShape 1"/>
          <p:cNvSpPr txBox="1"/>
          <p:nvPr/>
        </p:nvSpPr>
        <p:spPr>
          <a:xfrm>
            <a:off x="457200" y="274680"/>
            <a:ext cx="8229240" cy="1142640"/>
          </a:xfrm>
          <a:prstGeom prst="rect">
            <a:avLst/>
          </a:prstGeom>
          <a:noFill/>
          <a:ln>
            <a:noFill/>
          </a:ln>
        </p:spPr>
        <p:txBody>
          <a:bodyPr anchor="ctr"/>
          <a:p>
            <a:pPr algn="ctr">
              <a:lnSpc>
                <a:spcPct val="100000"/>
              </a:lnSpc>
            </a:pPr>
            <a:r>
              <a:rPr lang="en-US" sz="4400" strike="noStrike" u="sng">
                <a:solidFill>
                  <a:srgbClr val="000000"/>
                </a:solidFill>
                <a:latin typeface="Calibri"/>
              </a:rPr>
              <a:t>Recommendation(s) on Force Majeure</a:t>
            </a:r>
            <a:endParaRPr/>
          </a:p>
        </p:txBody>
      </p:sp>
      <p:sp>
        <p:nvSpPr>
          <p:cNvPr id="142" name="TextShape 2"/>
          <p:cNvSpPr txBox="1"/>
          <p:nvPr/>
        </p:nvSpPr>
        <p:spPr>
          <a:xfrm>
            <a:off x="303120" y="1600200"/>
            <a:ext cx="8383320" cy="5041800"/>
          </a:xfrm>
          <a:prstGeom prst="rect">
            <a:avLst/>
          </a:prstGeom>
          <a:noFill/>
          <a:ln>
            <a:noFill/>
          </a:ln>
        </p:spPr>
        <p:txBody>
          <a:bodyPr/>
          <a:p>
            <a:pPr>
              <a:lnSpc>
                <a:spcPct val="100000"/>
              </a:lnSpc>
              <a:buFont typeface="Arial"/>
              <a:buChar char="•"/>
            </a:pPr>
            <a:r>
              <a:rPr lang="en-US" sz="3200" strike="noStrike">
                <a:solidFill>
                  <a:srgbClr val="000000"/>
                </a:solidFill>
                <a:latin typeface="Calibri"/>
              </a:rPr>
              <a:t>“</a:t>
            </a:r>
            <a:r>
              <a:rPr lang="en-US" sz="3200" strike="noStrike">
                <a:solidFill>
                  <a:srgbClr val="000000"/>
                </a:solidFill>
                <a:latin typeface="Calibri"/>
              </a:rPr>
              <a:t>Mineral owners should anticipate that oil and gas companies will seek to expand the terms and scope of force majeure by giving a broader definition to those force majeure qualifying events.”</a:t>
            </a:r>
            <a:endParaRPr/>
          </a:p>
          <a:p>
            <a:pPr lvl="1">
              <a:lnSpc>
                <a:spcPct val="100000"/>
              </a:lnSpc>
              <a:buFont typeface="Arial"/>
              <a:buChar char="–"/>
            </a:pPr>
            <a:r>
              <a:rPr lang="en-US" sz="1900" strike="noStrike">
                <a:solidFill>
                  <a:srgbClr val="000000"/>
                </a:solidFill>
                <a:latin typeface="Calibri"/>
              </a:rPr>
              <a:t>Joshua A. Swanson, </a:t>
            </a:r>
            <a:r>
              <a:rPr i="1" lang="en-US" sz="1900" strike="noStrike">
                <a:solidFill>
                  <a:srgbClr val="000000"/>
                </a:solidFill>
                <a:latin typeface="Calibri"/>
              </a:rPr>
              <a:t>The Hand of God: Limiting the Impact of the Force Majeure Clause in an Oil and Gas Lease</a:t>
            </a:r>
            <a:r>
              <a:rPr lang="en-US" sz="1900" strike="noStrike">
                <a:solidFill>
                  <a:srgbClr val="000000"/>
                </a:solidFill>
                <a:latin typeface="Calibri"/>
              </a:rPr>
              <a:t>, 224 N.D. L. Rev. 89 (2012).</a:t>
            </a:r>
            <a:endParaRPr/>
          </a:p>
          <a:p>
            <a:endParaRPr/>
          </a:p>
          <a:p>
            <a:pPr>
              <a:lnSpc>
                <a:spcPct val="100000"/>
              </a:lnSpc>
              <a:buFont typeface="Arial"/>
              <a:buChar char="•"/>
            </a:pPr>
            <a:r>
              <a:rPr lang="en-US" sz="3200" strike="noStrike">
                <a:solidFill>
                  <a:srgbClr val="000000"/>
                </a:solidFill>
                <a:latin typeface="Calibri"/>
              </a:rPr>
              <a:t>Mineral owners can protect themselves by being diligent in reviewing language and demanding a very specific and narrowly defined force majeure clause.</a:t>
            </a:r>
            <a:endParaRPr/>
          </a:p>
          <a:p>
            <a:pPr lvl="1">
              <a:lnSpc>
                <a:spcPct val="100000"/>
              </a:lnSpc>
              <a:buFont typeface="Arial"/>
              <a:buChar char="–"/>
            </a:pPr>
            <a:r>
              <a:rPr i="1" lang="en-US" sz="2800" strike="noStrike">
                <a:solidFill>
                  <a:srgbClr val="000000"/>
                </a:solidFill>
                <a:latin typeface="Calibri"/>
              </a:rPr>
              <a:t>Oppose anything caused by the oil company’s lack of diligence and economic hardships and any other broad force majeure terms. </a:t>
            </a:r>
            <a:endParaRPr/>
          </a:p>
          <a:p>
            <a:pPr>
              <a:lnSpc>
                <a:spcPct val="100000"/>
              </a:lnSpc>
            </a:pPr>
            <a:endParaRPr/>
          </a:p>
          <a:p>
            <a:pPr>
              <a:lnSpc>
                <a:spcPct val="100000"/>
              </a:lnSpc>
              <a:buFont typeface="Arial"/>
              <a:buChar char="•"/>
            </a:pPr>
            <a:r>
              <a:rPr b="1" lang="en-US" sz="3200" strike="noStrike">
                <a:solidFill>
                  <a:srgbClr val="000000"/>
                </a:solidFill>
                <a:latin typeface="Calibri"/>
              </a:rPr>
              <a:t>Remember: </a:t>
            </a:r>
            <a:r>
              <a:rPr lang="en-US" sz="3200" strike="noStrike">
                <a:solidFill>
                  <a:srgbClr val="000000"/>
                </a:solidFill>
                <a:latin typeface="Calibri"/>
              </a:rPr>
              <a:t>A force majeure qualifying event is whatever the lease says it is. </a:t>
            </a:r>
            <a:endParaRPr/>
          </a:p>
          <a:p>
            <a:pPr lvl="1">
              <a:lnSpc>
                <a:spcPct val="100000"/>
              </a:lnSpc>
              <a:buFont typeface="Arial"/>
              <a:buChar char="–"/>
            </a:pPr>
            <a:r>
              <a:rPr lang="en-US" sz="2800" strike="noStrike">
                <a:solidFill>
                  <a:srgbClr val="000000"/>
                </a:solidFill>
                <a:latin typeface="Calibri"/>
              </a:rPr>
              <a:t>“</a:t>
            </a:r>
            <a:r>
              <a:rPr lang="en-US" sz="2800" strike="noStrike">
                <a:solidFill>
                  <a:srgbClr val="000000"/>
                </a:solidFill>
                <a:latin typeface="Calibri"/>
              </a:rPr>
              <a:t>The historical underpinnings have fallen by the wayside. Force majeure, is now little more than a descriptive phrase without much inherent substance. Indeed, its scope and application, for the most part, is utterly dependent upon the terms of the contract in which it appears.” </a:t>
            </a:r>
            <a:endParaRPr/>
          </a:p>
          <a:p>
            <a:pPr lvl="2">
              <a:lnSpc>
                <a:spcPct val="100000"/>
              </a:lnSpc>
              <a:buFont typeface="Arial"/>
              <a:buChar char="•"/>
            </a:pPr>
            <a:r>
              <a:rPr i="1" lang="en-US" sz="2400" strike="noStrike">
                <a:solidFill>
                  <a:srgbClr val="000000"/>
                </a:solidFill>
                <a:latin typeface="Calibri"/>
              </a:rPr>
              <a:t>Sun Operating Ltd. Partnership v. </a:t>
            </a:r>
            <a:r>
              <a:rPr lang="en-US" sz="2400" strike="noStrike">
                <a:solidFill>
                  <a:srgbClr val="000000"/>
                </a:solidFill>
                <a:latin typeface="Calibri"/>
              </a:rPr>
              <a:t>Holt, 984 S.W.2d 277, 283 (Tex. App. 1998).</a:t>
            </a:r>
            <a:endParaRPr/>
          </a:p>
          <a:p>
            <a:pPr>
              <a:lnSpc>
                <a:spcPct val="100000"/>
              </a:lnSpc>
            </a:pPr>
            <a:endParaRPr/>
          </a:p>
          <a:p>
            <a:pPr>
              <a:lnSpc>
                <a:spcPct val="100000"/>
              </a:lnSpc>
            </a:pPr>
            <a:endParaRPr/>
          </a:p>
          <a:p>
            <a:endParaRPr/>
          </a:p>
        </p:txBody>
      </p:sp>
    </p:spTree>
  </p:cSld>
</p:sld>
</file>

<file path=ppt/slides/slide2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3" name="TextShape 1"/>
          <p:cNvSpPr txBox="1"/>
          <p:nvPr/>
        </p:nvSpPr>
        <p:spPr>
          <a:xfrm>
            <a:off x="457200" y="274680"/>
            <a:ext cx="8229240" cy="1142640"/>
          </a:xfrm>
          <a:prstGeom prst="rect">
            <a:avLst/>
          </a:prstGeom>
          <a:noFill/>
          <a:ln>
            <a:noFill/>
          </a:ln>
        </p:spPr>
        <p:txBody>
          <a:bodyPr anchor="ctr"/>
          <a:p>
            <a:pPr algn="ctr">
              <a:lnSpc>
                <a:spcPct val="100000"/>
              </a:lnSpc>
            </a:pPr>
            <a:r>
              <a:rPr lang="en-US" sz="4400" strike="noStrike" u="sng">
                <a:solidFill>
                  <a:srgbClr val="000000"/>
                </a:solidFill>
                <a:latin typeface="Calibri"/>
              </a:rPr>
              <a:t>Key Force Majeure Requirement</a:t>
            </a:r>
            <a:endParaRPr/>
          </a:p>
        </p:txBody>
      </p:sp>
      <p:sp>
        <p:nvSpPr>
          <p:cNvPr id="144" name="TextShape 2"/>
          <p:cNvSpPr txBox="1"/>
          <p:nvPr/>
        </p:nvSpPr>
        <p:spPr>
          <a:xfrm>
            <a:off x="457200" y="1714320"/>
            <a:ext cx="8229240" cy="5000400"/>
          </a:xfrm>
          <a:prstGeom prst="rect">
            <a:avLst/>
          </a:prstGeom>
          <a:noFill/>
          <a:ln>
            <a:noFill/>
          </a:ln>
        </p:spPr>
        <p:txBody>
          <a:bodyPr/>
          <a:p>
            <a:pPr>
              <a:lnSpc>
                <a:spcPct val="100000"/>
              </a:lnSpc>
              <a:buFont typeface="Arial"/>
              <a:buChar char="•"/>
            </a:pPr>
            <a:r>
              <a:rPr b="1" lang="en-US" sz="3200" strike="noStrike">
                <a:solidFill>
                  <a:srgbClr val="000000"/>
                </a:solidFill>
                <a:latin typeface="Calibri"/>
              </a:rPr>
              <a:t>Written Notice!</a:t>
            </a:r>
            <a:endParaRPr/>
          </a:p>
          <a:p>
            <a:pPr lvl="1">
              <a:lnSpc>
                <a:spcPct val="100000"/>
              </a:lnSpc>
              <a:buFont typeface="Arial"/>
              <a:buChar char="–"/>
            </a:pPr>
            <a:r>
              <a:rPr lang="en-US" sz="2800" strike="noStrike">
                <a:solidFill>
                  <a:srgbClr val="000000"/>
                </a:solidFill>
                <a:latin typeface="Calibri"/>
              </a:rPr>
              <a:t>Ex: “Lessee shall notify Lessor in writing within fifteen (15) days of the first occurrence of any claimed events defined herein which prevents or hinders any compliance, such notice required in order for said event to qualify as force majeure.”</a:t>
            </a:r>
            <a:endParaRPr/>
          </a:p>
          <a:p>
            <a:pPr lvl="2">
              <a:lnSpc>
                <a:spcPct val="100000"/>
              </a:lnSpc>
              <a:buFont typeface="Arial"/>
              <a:buChar char="•"/>
            </a:pPr>
            <a:r>
              <a:rPr lang="en-US" sz="2000" strike="noStrike">
                <a:solidFill>
                  <a:srgbClr val="000000"/>
                </a:solidFill>
                <a:latin typeface="Calibri"/>
              </a:rPr>
              <a:t>Joshua A. Swanson, </a:t>
            </a:r>
            <a:r>
              <a:rPr i="1" lang="en-US" sz="2000" strike="noStrike">
                <a:solidFill>
                  <a:srgbClr val="000000"/>
                </a:solidFill>
                <a:latin typeface="Calibri"/>
              </a:rPr>
              <a:t>The Hand of God: Limiting the Impact of the Force Majeure Clause in an Oil and Gas Lease</a:t>
            </a:r>
            <a:r>
              <a:rPr lang="en-US" sz="2000" strike="noStrike">
                <a:solidFill>
                  <a:srgbClr val="000000"/>
                </a:solidFill>
                <a:latin typeface="Calibri"/>
              </a:rPr>
              <a:t>, 224 N.D. L. Rev. 89 (2012).</a:t>
            </a:r>
            <a:endParaRPr/>
          </a:p>
          <a:p>
            <a:endParaRPr/>
          </a:p>
          <a:p>
            <a:endParaRPr/>
          </a:p>
          <a:p>
            <a:pPr>
              <a:lnSpc>
                <a:spcPct val="100000"/>
              </a:lnSpc>
              <a:buFont typeface="Arial"/>
              <a:buChar char="•"/>
            </a:pPr>
            <a:r>
              <a:rPr b="1" lang="en-US" sz="3200" strike="noStrike">
                <a:solidFill>
                  <a:srgbClr val="000000"/>
                </a:solidFill>
                <a:latin typeface="Calibri"/>
              </a:rPr>
              <a:t>Keep in mind: </a:t>
            </a:r>
            <a:r>
              <a:rPr lang="en-US" sz="3200" strike="noStrike">
                <a:solidFill>
                  <a:srgbClr val="000000"/>
                </a:solidFill>
                <a:latin typeface="Calibri"/>
              </a:rPr>
              <a:t>Not even 9/11 terrorist attacks will automatically qualify as a force majeure event unless it is specifically contemplated by the parties. </a:t>
            </a:r>
            <a:endParaRPr/>
          </a:p>
          <a:p>
            <a:pPr lvl="1">
              <a:lnSpc>
                <a:spcPct val="100000"/>
              </a:lnSpc>
              <a:buFont typeface="Arial"/>
              <a:buChar char="–"/>
            </a:pPr>
            <a:r>
              <a:rPr lang="en-US" sz="2800" strike="noStrike">
                <a:solidFill>
                  <a:srgbClr val="000000"/>
                </a:solidFill>
                <a:latin typeface="Calibri"/>
              </a:rPr>
              <a:t>“</a:t>
            </a:r>
            <a:r>
              <a:rPr lang="en-US" sz="2800" strike="noStrike">
                <a:solidFill>
                  <a:srgbClr val="000000"/>
                </a:solidFill>
                <a:latin typeface="Calibri"/>
              </a:rPr>
              <a:t>Mere impracticality or economic hardship is not enough to trigger the force majeure clause and excuse performance.” </a:t>
            </a:r>
            <a:endParaRPr/>
          </a:p>
          <a:p>
            <a:pPr lvl="2">
              <a:lnSpc>
                <a:spcPct val="100000"/>
              </a:lnSpc>
              <a:buFont typeface="Arial"/>
              <a:buChar char="•"/>
            </a:pPr>
            <a:r>
              <a:rPr i="1" lang="en-US" sz="2400" strike="noStrike">
                <a:solidFill>
                  <a:srgbClr val="000000"/>
                </a:solidFill>
                <a:latin typeface="Calibri"/>
              </a:rPr>
              <a:t>OWBR, LLC v. Clear Channel Commc’ns, Inc.</a:t>
            </a:r>
            <a:r>
              <a:rPr lang="en-US" sz="2400" strike="noStrike">
                <a:solidFill>
                  <a:srgbClr val="000000"/>
                </a:solidFill>
                <a:latin typeface="Calibri"/>
              </a:rPr>
              <a:t>, 266 F. Supp. 2d 1214, 1223 (D. Haw. 2003) </a:t>
            </a:r>
            <a:endParaRPr/>
          </a:p>
          <a:p>
            <a:endParaRPr/>
          </a:p>
          <a:p>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1" name="TextShape 1"/>
          <p:cNvSpPr txBox="1"/>
          <p:nvPr/>
        </p:nvSpPr>
        <p:spPr>
          <a:xfrm>
            <a:off x="457200" y="274680"/>
            <a:ext cx="8229240" cy="1142640"/>
          </a:xfrm>
          <a:prstGeom prst="rect">
            <a:avLst/>
          </a:prstGeom>
          <a:noFill/>
          <a:ln>
            <a:noFill/>
          </a:ln>
        </p:spPr>
        <p:txBody>
          <a:bodyPr anchor="ctr"/>
          <a:p>
            <a:pPr algn="ctr">
              <a:lnSpc>
                <a:spcPct val="100000"/>
              </a:lnSpc>
            </a:pPr>
            <a:r>
              <a:rPr lang="en-US" sz="4400" strike="noStrike" u="sng">
                <a:solidFill>
                  <a:srgbClr val="000000"/>
                </a:solidFill>
                <a:latin typeface="Calibri"/>
              </a:rPr>
              <a:t>Things to know about interpreting oil &amp; gas leases</a:t>
            </a:r>
            <a:endParaRPr/>
          </a:p>
        </p:txBody>
      </p:sp>
      <p:sp>
        <p:nvSpPr>
          <p:cNvPr id="92" name="TextShape 2"/>
          <p:cNvSpPr txBox="1"/>
          <p:nvPr/>
        </p:nvSpPr>
        <p:spPr>
          <a:xfrm>
            <a:off x="247320" y="1582560"/>
            <a:ext cx="8560080" cy="4965840"/>
          </a:xfrm>
          <a:prstGeom prst="rect">
            <a:avLst/>
          </a:prstGeom>
          <a:noFill/>
          <a:ln>
            <a:noFill/>
          </a:ln>
        </p:spPr>
        <p:txBody>
          <a:bodyPr/>
          <a:p>
            <a:pPr>
              <a:lnSpc>
                <a:spcPct val="100000"/>
              </a:lnSpc>
            </a:pPr>
            <a:endParaRPr/>
          </a:p>
          <a:p>
            <a:pPr lvl="1">
              <a:lnSpc>
                <a:spcPct val="100000"/>
              </a:lnSpc>
              <a:buFont typeface="Arial"/>
              <a:buChar char="–"/>
            </a:pPr>
            <a:r>
              <a:rPr lang="en-US" sz="2800" strike="noStrike">
                <a:solidFill>
                  <a:srgbClr val="000000"/>
                </a:solidFill>
                <a:latin typeface="Calibri"/>
              </a:rPr>
              <a:t>The </a:t>
            </a:r>
            <a:r>
              <a:rPr b="1" lang="en-US" sz="2800" strike="noStrike">
                <a:solidFill>
                  <a:srgbClr val="000000"/>
                </a:solidFill>
                <a:latin typeface="Calibri"/>
              </a:rPr>
              <a:t>same general rules </a:t>
            </a:r>
            <a:r>
              <a:rPr lang="en-US" sz="2800" strike="noStrike">
                <a:solidFill>
                  <a:srgbClr val="000000"/>
                </a:solidFill>
                <a:latin typeface="Calibri"/>
              </a:rPr>
              <a:t>that govern interpretation of contractual agreements apply to oil and gas leases. </a:t>
            </a:r>
            <a:endParaRPr/>
          </a:p>
          <a:p>
            <a:pPr lvl="2">
              <a:lnSpc>
                <a:spcPct val="100000"/>
              </a:lnSpc>
              <a:buFont typeface="Arial"/>
              <a:buChar char="•"/>
            </a:pPr>
            <a:r>
              <a:rPr i="1" lang="en-US" sz="2400" strike="noStrike">
                <a:solidFill>
                  <a:srgbClr val="000000"/>
                </a:solidFill>
                <a:latin typeface="Calibri"/>
              </a:rPr>
              <a:t>Johnson v. Mineral Estate, Inc</a:t>
            </a:r>
            <a:r>
              <a:rPr lang="en-US" sz="2400" strike="noStrike">
                <a:solidFill>
                  <a:srgbClr val="000000"/>
                </a:solidFill>
                <a:latin typeface="Calibri"/>
              </a:rPr>
              <a:t>., 343 N.W.2d 778, 780 (N.D.1984). </a:t>
            </a:r>
            <a:endParaRPr/>
          </a:p>
          <a:p>
            <a:endParaRPr/>
          </a:p>
          <a:p>
            <a:pPr lvl="1">
              <a:lnSpc>
                <a:spcPct val="100000"/>
              </a:lnSpc>
              <a:buFont typeface="Arial"/>
              <a:buChar char="–"/>
            </a:pPr>
            <a:r>
              <a:rPr lang="en-US" sz="2800" strike="noStrike">
                <a:solidFill>
                  <a:srgbClr val="000000"/>
                </a:solidFill>
                <a:latin typeface="Calibri"/>
              </a:rPr>
              <a:t>A contract must be read and considered </a:t>
            </a:r>
            <a:r>
              <a:rPr b="1" lang="en-US" sz="2800" strike="noStrike">
                <a:solidFill>
                  <a:srgbClr val="000000"/>
                </a:solidFill>
                <a:latin typeface="Calibri"/>
              </a:rPr>
              <a:t>in its entirety </a:t>
            </a:r>
            <a:r>
              <a:rPr lang="en-US" sz="2800" strike="noStrike">
                <a:solidFill>
                  <a:srgbClr val="000000"/>
                </a:solidFill>
                <a:latin typeface="Calibri"/>
              </a:rPr>
              <a:t>so that all of its provisions are taken into consideration to determine the true intent of the parties. </a:t>
            </a:r>
            <a:endParaRPr/>
          </a:p>
          <a:p>
            <a:pPr lvl="2">
              <a:lnSpc>
                <a:spcPct val="100000"/>
              </a:lnSpc>
              <a:buFont typeface="Arial"/>
              <a:buChar char="•"/>
            </a:pPr>
            <a:r>
              <a:rPr i="1" lang="en-US" sz="2400" strike="noStrike">
                <a:solidFill>
                  <a:srgbClr val="000000"/>
                </a:solidFill>
                <a:latin typeface="Calibri"/>
              </a:rPr>
              <a:t>Miller v. Schwartz</a:t>
            </a:r>
            <a:r>
              <a:rPr lang="en-US" sz="2400" strike="noStrike">
                <a:solidFill>
                  <a:srgbClr val="000000"/>
                </a:solidFill>
                <a:latin typeface="Calibri"/>
              </a:rPr>
              <a:t>, 354 N.W.2d 685, 688 (N.D.1984).</a:t>
            </a:r>
            <a:endParaRPr/>
          </a:p>
          <a:p>
            <a:endParaRPr/>
          </a:p>
          <a:p>
            <a:pPr lvl="1">
              <a:lnSpc>
                <a:spcPct val="100000"/>
              </a:lnSpc>
              <a:buFont typeface="Arial"/>
              <a:buChar char="–"/>
            </a:pPr>
            <a:r>
              <a:rPr lang="en-US" sz="2800" strike="noStrike">
                <a:solidFill>
                  <a:srgbClr val="000000"/>
                </a:solidFill>
                <a:latin typeface="Calibri"/>
              </a:rPr>
              <a:t>Words in a contract are construed in their ordinary and popular sense, </a:t>
            </a:r>
            <a:r>
              <a:rPr i="1" lang="en-US" sz="2800" strike="noStrike">
                <a:solidFill>
                  <a:srgbClr val="000000"/>
                </a:solidFill>
                <a:latin typeface="Calibri"/>
              </a:rPr>
              <a:t>unless </a:t>
            </a:r>
            <a:r>
              <a:rPr lang="en-US" sz="2800" strike="noStrike">
                <a:solidFill>
                  <a:srgbClr val="000000"/>
                </a:solidFill>
                <a:latin typeface="Calibri"/>
              </a:rPr>
              <a:t>used by the parties in a </a:t>
            </a:r>
            <a:r>
              <a:rPr b="1" lang="en-US" sz="2800" strike="noStrike">
                <a:solidFill>
                  <a:srgbClr val="000000"/>
                </a:solidFill>
                <a:latin typeface="Calibri"/>
              </a:rPr>
              <a:t>technical sense or given a special meaning</a:t>
            </a:r>
            <a:r>
              <a:rPr lang="en-US" sz="2800" strike="noStrike">
                <a:solidFill>
                  <a:srgbClr val="000000"/>
                </a:solidFill>
                <a:latin typeface="Calibri"/>
              </a:rPr>
              <a:t> by the parties. </a:t>
            </a:r>
            <a:endParaRPr/>
          </a:p>
          <a:p>
            <a:pPr lvl="2">
              <a:lnSpc>
                <a:spcPct val="100000"/>
              </a:lnSpc>
              <a:buFont typeface="Arial"/>
              <a:buChar char="•"/>
            </a:pPr>
            <a:r>
              <a:rPr i="1" lang="en-US" sz="2400" strike="noStrike">
                <a:solidFill>
                  <a:srgbClr val="000000"/>
                </a:solidFill>
                <a:latin typeface="Calibri"/>
              </a:rPr>
              <a:t>Grynberg v. Dome Petroleum Corp</a:t>
            </a:r>
            <a:r>
              <a:rPr lang="en-US" sz="2400" strike="noStrike">
                <a:solidFill>
                  <a:srgbClr val="000000"/>
                </a:solidFill>
                <a:latin typeface="Calibri"/>
              </a:rPr>
              <a:t>., 1999 ND 167, ¶ 10, 599 N.W.2d 261. </a:t>
            </a:r>
            <a:endParaRPr/>
          </a:p>
          <a:p>
            <a:endParaRPr/>
          </a:p>
          <a:p>
            <a:pPr lvl="1">
              <a:lnSpc>
                <a:spcPct val="100000"/>
              </a:lnSpc>
              <a:buFont typeface="Arial"/>
              <a:buChar char="–"/>
            </a:pPr>
            <a:r>
              <a:rPr lang="en-US" sz="2800" strike="noStrike">
                <a:solidFill>
                  <a:srgbClr val="000000"/>
                </a:solidFill>
                <a:latin typeface="Calibri"/>
              </a:rPr>
              <a:t>We also construe contracts in light of </a:t>
            </a:r>
            <a:r>
              <a:rPr b="1" lang="en-US" sz="2800" strike="noStrike">
                <a:solidFill>
                  <a:srgbClr val="000000"/>
                </a:solidFill>
                <a:latin typeface="Calibri"/>
              </a:rPr>
              <a:t>existing statutes</a:t>
            </a:r>
            <a:r>
              <a:rPr lang="en-US" sz="2800" strike="noStrike">
                <a:solidFill>
                  <a:srgbClr val="000000"/>
                </a:solidFill>
                <a:latin typeface="Calibri"/>
              </a:rPr>
              <a:t>, which become part of and are read into the contract as if those provisions were included in it. </a:t>
            </a:r>
            <a:endParaRPr/>
          </a:p>
          <a:p>
            <a:pPr lvl="2">
              <a:lnSpc>
                <a:spcPct val="100000"/>
              </a:lnSpc>
              <a:buFont typeface="Arial"/>
              <a:buChar char="•"/>
            </a:pPr>
            <a:r>
              <a:rPr i="1" lang="en-US" sz="2400" strike="noStrike">
                <a:solidFill>
                  <a:srgbClr val="000000"/>
                </a:solidFill>
                <a:latin typeface="Calibri"/>
              </a:rPr>
              <a:t>Reed v. University of North Dakota</a:t>
            </a:r>
            <a:r>
              <a:rPr lang="en-US" sz="2400" strike="noStrike">
                <a:solidFill>
                  <a:srgbClr val="000000"/>
                </a:solidFill>
                <a:latin typeface="Calibri"/>
              </a:rPr>
              <a:t>, 1999 ND 25, ¶ 22 n. 4, 589 N.W.2d 880. </a:t>
            </a:r>
            <a:endParaRPr/>
          </a:p>
          <a:p>
            <a:endParaRPr/>
          </a:p>
          <a:p>
            <a:pPr>
              <a:lnSpc>
                <a:spcPct val="100000"/>
              </a:lnSpc>
            </a:pPr>
            <a:endParaRPr/>
          </a:p>
          <a:p>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3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5" name="TextShape 1"/>
          <p:cNvSpPr txBox="1"/>
          <p:nvPr/>
        </p:nvSpPr>
        <p:spPr>
          <a:xfrm>
            <a:off x="457200" y="274680"/>
            <a:ext cx="8229240" cy="1142640"/>
          </a:xfrm>
          <a:prstGeom prst="rect">
            <a:avLst/>
          </a:prstGeom>
          <a:noFill/>
          <a:ln>
            <a:noFill/>
          </a:ln>
        </p:spPr>
        <p:txBody>
          <a:bodyPr anchor="ctr"/>
          <a:p>
            <a:pPr algn="ctr">
              <a:lnSpc>
                <a:spcPct val="100000"/>
              </a:lnSpc>
            </a:pPr>
            <a:r>
              <a:rPr lang="en-US" sz="4400" strike="noStrike" u="sng">
                <a:solidFill>
                  <a:srgbClr val="000000"/>
                </a:solidFill>
                <a:latin typeface="Calibri"/>
              </a:rPr>
              <a:t>Ending Notes on Force Majeure</a:t>
            </a:r>
            <a:endParaRPr/>
          </a:p>
        </p:txBody>
      </p:sp>
      <p:sp>
        <p:nvSpPr>
          <p:cNvPr id="146" name="TextShape 2"/>
          <p:cNvSpPr txBox="1"/>
          <p:nvPr/>
        </p:nvSpPr>
        <p:spPr>
          <a:xfrm>
            <a:off x="457200" y="1600200"/>
            <a:ext cx="8229240" cy="4960440"/>
          </a:xfrm>
          <a:prstGeom prst="rect">
            <a:avLst/>
          </a:prstGeom>
          <a:noFill/>
          <a:ln>
            <a:noFill/>
          </a:ln>
        </p:spPr>
        <p:txBody>
          <a:bodyPr/>
          <a:p>
            <a:pPr>
              <a:lnSpc>
                <a:spcPct val="100000"/>
              </a:lnSpc>
              <a:buFont typeface="Arial"/>
              <a:buChar char="•"/>
            </a:pPr>
            <a:r>
              <a:rPr b="1" lang="en-US" sz="3400" strike="noStrike" u="sng">
                <a:solidFill>
                  <a:srgbClr val="000000"/>
                </a:solidFill>
                <a:latin typeface="Calibri"/>
              </a:rPr>
              <a:t>Be familiar with express terms. </a:t>
            </a:r>
            <a:r>
              <a:rPr lang="en-US" sz="3400" strike="noStrike">
                <a:solidFill>
                  <a:srgbClr val="000000"/>
                </a:solidFill>
                <a:latin typeface="Calibri"/>
              </a:rPr>
              <a:t>After the lease is executed, one of the most effective strategies to avoiding a termination suit is simply being familiar with the express terms of the applicable lease, including any definition of an industry term, the type of activity and/or production required to perpetuate the lease, and what additional options (ie, pooling, shut-in royalties, savings clauses) are made available by the lease and how to exercise them. </a:t>
            </a:r>
            <a:endParaRPr/>
          </a:p>
          <a:p>
            <a:pPr>
              <a:lnSpc>
                <a:spcPct val="100000"/>
              </a:lnSpc>
            </a:pPr>
            <a:endParaRPr/>
          </a:p>
          <a:p>
            <a:pPr>
              <a:lnSpc>
                <a:spcPct val="100000"/>
              </a:lnSpc>
              <a:buFont typeface="Arial"/>
              <a:buChar char="•"/>
            </a:pPr>
            <a:r>
              <a:rPr b="1" lang="en-US" sz="3400" strike="noStrike" u="sng">
                <a:solidFill>
                  <a:srgbClr val="000000"/>
                </a:solidFill>
                <a:latin typeface="Calibri"/>
              </a:rPr>
              <a:t>Prepare the lease properly</a:t>
            </a:r>
            <a:r>
              <a:rPr lang="en-US" sz="3400" strike="noStrike">
                <a:solidFill>
                  <a:srgbClr val="000000"/>
                </a:solidFill>
                <a:latin typeface="Calibri"/>
              </a:rPr>
              <a:t>. When negotiating an oil and gas lease a lessee should keep in mind potential issues that may arise. For instance, if the lessee is in an area where it will be difficult to get the necessary people or equipment, the lessee may want to draft any “operations” broadly. A lessee should also consider whether the force majeure clause should be triggered by events like the unavailability of service companies and/or drilling rigs. Additionally, the availability of a market (or lack thereof) may impact how the shut-in royalties clause should be drafted. </a:t>
            </a:r>
            <a:endParaRPr/>
          </a:p>
          <a:p>
            <a:pPr>
              <a:lnSpc>
                <a:spcPct val="100000"/>
              </a:lnSpc>
            </a:pPr>
            <a:endParaRPr/>
          </a:p>
          <a:p>
            <a:pPr>
              <a:lnSpc>
                <a:spcPct val="100000"/>
              </a:lnSpc>
              <a:buFont typeface="Arial"/>
              <a:buChar char="•"/>
            </a:pPr>
            <a:r>
              <a:rPr b="1" lang="en-US" sz="3400" strike="noStrike" u="sng">
                <a:solidFill>
                  <a:srgbClr val="000000"/>
                </a:solidFill>
                <a:latin typeface="Calibri"/>
              </a:rPr>
              <a:t>Remain vigilant </a:t>
            </a:r>
            <a:r>
              <a:rPr lang="en-US" sz="3400" strike="noStrike">
                <a:solidFill>
                  <a:srgbClr val="000000"/>
                </a:solidFill>
                <a:latin typeface="Calibri"/>
              </a:rPr>
              <a:t>in understanding the lease terms </a:t>
            </a:r>
            <a:r>
              <a:rPr b="1" lang="en-US" sz="3400" strike="noStrike" u="sng">
                <a:solidFill>
                  <a:srgbClr val="000000"/>
                </a:solidFill>
                <a:latin typeface="Calibri"/>
              </a:rPr>
              <a:t>and diligent </a:t>
            </a:r>
            <a:r>
              <a:rPr lang="en-US" sz="3400" strike="noStrike">
                <a:solidFill>
                  <a:srgbClr val="000000"/>
                </a:solidFill>
                <a:latin typeface="Calibri"/>
              </a:rPr>
              <a:t>in conducting operations to accomplish the principal purpose of the lease, to make money for the lessor and lessee from the production and sale of oil and gas. </a:t>
            </a:r>
            <a:endParaRPr/>
          </a:p>
          <a:p>
            <a:pPr>
              <a:lnSpc>
                <a:spcPct val="100000"/>
              </a:lnSpc>
            </a:pPr>
            <a:endParaRPr/>
          </a:p>
          <a:p>
            <a:pPr>
              <a:lnSpc>
                <a:spcPct val="100000"/>
              </a:lnSpc>
            </a:pPr>
            <a:endParaRPr/>
          </a:p>
          <a:p>
            <a:pPr>
              <a:lnSpc>
                <a:spcPct val="100000"/>
              </a:lnSpc>
            </a:pPr>
            <a:r>
              <a:rPr lang="en-US" sz="2500" strike="noStrike">
                <a:solidFill>
                  <a:srgbClr val="000000"/>
                </a:solidFill>
                <a:latin typeface="Calibri"/>
              </a:rPr>
              <a:t>Source: Christopher L. Halgren, Oil &amp; Gas Perpetuation: Operating, Reworking, Maintaining, and Production. Found at: http://www.mcginnislaw.com/images/uploads/news/Article_-_Lease_Perpetuation.pdf</a:t>
            </a:r>
            <a:endParaRPr/>
          </a:p>
          <a:p>
            <a:pPr>
              <a:lnSpc>
                <a:spcPct val="100000"/>
              </a:lnSpc>
            </a:pPr>
            <a:endParaRPr/>
          </a:p>
        </p:txBody>
      </p:sp>
    </p:spTree>
  </p:cSld>
</p:sld>
</file>

<file path=ppt/slides/slide3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7" name="TextShape 1"/>
          <p:cNvSpPr txBox="1"/>
          <p:nvPr/>
        </p:nvSpPr>
        <p:spPr>
          <a:xfrm>
            <a:off x="457200" y="274680"/>
            <a:ext cx="8229240" cy="1142640"/>
          </a:xfrm>
          <a:prstGeom prst="rect">
            <a:avLst/>
          </a:prstGeom>
          <a:noFill/>
          <a:ln>
            <a:noFill/>
          </a:ln>
        </p:spPr>
        <p:txBody>
          <a:bodyPr anchor="ctr"/>
          <a:p>
            <a:pPr algn="ctr">
              <a:lnSpc>
                <a:spcPct val="100000"/>
              </a:lnSpc>
            </a:pPr>
            <a:r>
              <a:rPr lang="en-US" sz="4400" strike="noStrike">
                <a:solidFill>
                  <a:srgbClr val="000000"/>
                </a:solidFill>
                <a:latin typeface="Calibri"/>
              </a:rPr>
              <a:t>The End. </a:t>
            </a:r>
            <a:endParaRPr/>
          </a:p>
        </p:txBody>
      </p:sp>
      <p:sp>
        <p:nvSpPr>
          <p:cNvPr id="148" name="TextShape 2"/>
          <p:cNvSpPr txBox="1"/>
          <p:nvPr/>
        </p:nvSpPr>
        <p:spPr>
          <a:xfrm>
            <a:off x="457200" y="1600200"/>
            <a:ext cx="8229240" cy="4525560"/>
          </a:xfrm>
          <a:prstGeom prst="rect">
            <a:avLst/>
          </a:prstGeom>
          <a:noFill/>
          <a:ln>
            <a:noFill/>
          </a:ln>
        </p:spPr>
        <p:txBody>
          <a:bodyPr/>
          <a:p>
            <a:pPr>
              <a:lnSpc>
                <a:spcPct val="100000"/>
              </a:lnSpc>
            </a:pPr>
            <a:endParaRPr/>
          </a:p>
          <a:p>
            <a:pPr>
              <a:lnSpc>
                <a:spcPct val="100000"/>
              </a:lnSpc>
              <a:buFont typeface="Arial"/>
              <a:buChar char="•"/>
            </a:pPr>
            <a:r>
              <a:rPr lang="en-US" sz="3200" strike="noStrike">
                <a:solidFill>
                  <a:srgbClr val="000000"/>
                </a:solidFill>
                <a:latin typeface="Calibri"/>
              </a:rPr>
              <a:t>Thank you. </a:t>
            </a:r>
            <a:endParaRPr/>
          </a:p>
          <a:p>
            <a:pPr>
              <a:lnSpc>
                <a:spcPct val="100000"/>
              </a:lnSpc>
            </a:pPr>
            <a:endParaRPr/>
          </a:p>
          <a:p>
            <a:pPr>
              <a:lnSpc>
                <a:spcPct val="100000"/>
              </a:lnSpc>
              <a:buFont typeface="Arial"/>
              <a:buChar char="•"/>
            </a:pPr>
            <a:r>
              <a:rPr lang="en-US" sz="3200" strike="noStrike">
                <a:solidFill>
                  <a:srgbClr val="000000"/>
                </a:solidFill>
                <a:latin typeface="Calibri"/>
              </a:rPr>
              <a:t>I would like to acknowledge and thank Zach Coccoli Esq. for his work on this presentation.</a:t>
            </a:r>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3" name="TextShape 1"/>
          <p:cNvSpPr txBox="1"/>
          <p:nvPr/>
        </p:nvSpPr>
        <p:spPr>
          <a:xfrm>
            <a:off x="247320" y="274680"/>
            <a:ext cx="8576640" cy="1142640"/>
          </a:xfrm>
          <a:prstGeom prst="rect">
            <a:avLst/>
          </a:prstGeom>
          <a:noFill/>
          <a:ln>
            <a:noFill/>
          </a:ln>
        </p:spPr>
        <p:txBody>
          <a:bodyPr anchor="ctr"/>
          <a:p>
            <a:pPr algn="ctr">
              <a:lnSpc>
                <a:spcPct val="100000"/>
              </a:lnSpc>
            </a:pPr>
            <a:r>
              <a:rPr lang="en-US" sz="3900" strike="noStrike" u="sng">
                <a:solidFill>
                  <a:srgbClr val="000000"/>
                </a:solidFill>
                <a:latin typeface="Calibri"/>
              </a:rPr>
              <a:t>(1) Continuous Drilling Operations</a:t>
            </a:r>
            <a:endParaRPr/>
          </a:p>
        </p:txBody>
      </p:sp>
      <p:sp>
        <p:nvSpPr>
          <p:cNvPr id="94" name="TextShape 2"/>
          <p:cNvSpPr txBox="1"/>
          <p:nvPr/>
        </p:nvSpPr>
        <p:spPr>
          <a:xfrm>
            <a:off x="457200" y="1417680"/>
            <a:ext cx="8229240" cy="5279040"/>
          </a:xfrm>
          <a:prstGeom prst="rect">
            <a:avLst/>
          </a:prstGeom>
          <a:noFill/>
          <a:ln>
            <a:noFill/>
          </a:ln>
        </p:spPr>
        <p:txBody>
          <a:bodyPr/>
          <a:p>
            <a:pPr>
              <a:lnSpc>
                <a:spcPct val="100000"/>
              </a:lnSpc>
              <a:buFont typeface="Arial"/>
              <a:buChar char="•"/>
            </a:pPr>
            <a:r>
              <a:rPr b="1" lang="en-US" sz="3200" strike="noStrike">
                <a:solidFill>
                  <a:srgbClr val="000000"/>
                </a:solidFill>
                <a:latin typeface="Calibri"/>
              </a:rPr>
              <a:t>A lease without a continuous drilling provision may be extended by the lessee exercising reasonable diligence in the continuance of its operations on the leased premises. </a:t>
            </a:r>
            <a:endParaRPr/>
          </a:p>
          <a:p>
            <a:pPr lvl="1">
              <a:lnSpc>
                <a:spcPct val="100000"/>
              </a:lnSpc>
              <a:buFont typeface="Arial"/>
              <a:buChar char="–"/>
            </a:pPr>
            <a:r>
              <a:rPr lang="en-US" sz="2800" strike="noStrike">
                <a:solidFill>
                  <a:srgbClr val="000000"/>
                </a:solidFill>
                <a:latin typeface="Calibri"/>
              </a:rPr>
              <a:t>"Since repairs, breakdowns, and reworking operations are incidental to the normal operation of a lease, the parties must have contemplated that the temporary cessation of production caused by such events would not result in automatic termination of the lease.” Williams &amp; Meyers, “Oil &amp; Gas Law” § 604.4.</a:t>
            </a:r>
            <a:endParaRPr/>
          </a:p>
          <a:p>
            <a:pPr lvl="1">
              <a:lnSpc>
                <a:spcPct val="100000"/>
              </a:lnSpc>
              <a:buFont typeface="Arial"/>
              <a:buChar char="–"/>
            </a:pPr>
            <a:r>
              <a:rPr lang="en-US" sz="2800" strike="noStrike">
                <a:solidFill>
                  <a:srgbClr val="000000"/>
                </a:solidFill>
                <a:latin typeface="Calibri"/>
              </a:rPr>
              <a:t>A </a:t>
            </a:r>
            <a:r>
              <a:rPr i="1" lang="en-US" sz="2800" strike="noStrike">
                <a:solidFill>
                  <a:srgbClr val="000000"/>
                </a:solidFill>
                <a:latin typeface="Calibri"/>
              </a:rPr>
              <a:t>temporary cessation of production</a:t>
            </a:r>
            <a:r>
              <a:rPr lang="en-US" sz="2800" strike="noStrike">
                <a:solidFill>
                  <a:srgbClr val="000000"/>
                </a:solidFill>
                <a:latin typeface="Calibri"/>
              </a:rPr>
              <a:t> is allowed where no specific deadline is provided.  </a:t>
            </a:r>
            <a:r>
              <a:rPr i="1" lang="en-US" sz="2800" strike="noStrike">
                <a:solidFill>
                  <a:srgbClr val="000000"/>
                </a:solidFill>
                <a:latin typeface="Calibri"/>
              </a:rPr>
              <a:t>Id. </a:t>
            </a:r>
            <a:endParaRPr/>
          </a:p>
          <a:p>
            <a:endParaRPr/>
          </a:p>
          <a:p>
            <a:pPr>
              <a:lnSpc>
                <a:spcPct val="100000"/>
              </a:lnSpc>
              <a:buFont typeface="Arial"/>
              <a:buChar char="•"/>
            </a:pPr>
            <a:r>
              <a:rPr b="1" lang="en-US" sz="3200" strike="noStrike">
                <a:solidFill>
                  <a:srgbClr val="000000"/>
                </a:solidFill>
                <a:latin typeface="Calibri"/>
              </a:rPr>
              <a:t>The intent and diligence of the operator in restoring production is an important factor in determining whether a cessation of production is </a:t>
            </a:r>
            <a:r>
              <a:rPr b="1" i="1" lang="en-US" sz="3200" strike="noStrike">
                <a:solidFill>
                  <a:srgbClr val="000000"/>
                </a:solidFill>
                <a:latin typeface="Calibri"/>
              </a:rPr>
              <a:t>temporary.</a:t>
            </a:r>
            <a:r>
              <a:rPr b="1" lang="en-US" sz="3200" strike="noStrike">
                <a:solidFill>
                  <a:srgbClr val="000000"/>
                </a:solidFill>
                <a:latin typeface="Calibri"/>
              </a:rPr>
              <a:t> </a:t>
            </a:r>
            <a:endParaRPr/>
          </a:p>
          <a:p>
            <a:pPr lvl="1">
              <a:lnSpc>
                <a:spcPct val="100000"/>
              </a:lnSpc>
              <a:buFont typeface="Arial"/>
              <a:buChar char="–"/>
            </a:pPr>
            <a:r>
              <a:rPr lang="en-US" sz="2800" strike="noStrike">
                <a:solidFill>
                  <a:srgbClr val="000000"/>
                </a:solidFill>
                <a:latin typeface="Calibri"/>
              </a:rPr>
              <a:t>Whether a cessation of production is temporary is a question of fact that will depend on the individual circumstances.</a:t>
            </a:r>
            <a:r>
              <a:rPr lang="en-US" sz="2800" strike="noStrike" baseline="30000">
                <a:solidFill>
                  <a:srgbClr val="000000"/>
                </a:solidFill>
                <a:latin typeface="Calibri"/>
              </a:rPr>
              <a:t> </a:t>
            </a:r>
            <a:r>
              <a:rPr i="1" lang="en-US" sz="2800" strike="noStrike">
                <a:solidFill>
                  <a:srgbClr val="000000"/>
                </a:solidFill>
                <a:latin typeface="Calibri"/>
              </a:rPr>
              <a:t>Watson v. Rochmill</a:t>
            </a:r>
            <a:r>
              <a:rPr lang="en-US" sz="2800" strike="noStrike">
                <a:solidFill>
                  <a:srgbClr val="000000"/>
                </a:solidFill>
                <a:latin typeface="Calibri"/>
              </a:rPr>
              <a:t>, 155 S.W.2d 783 (Tex. 1941).</a:t>
            </a:r>
            <a:endParaRPr/>
          </a:p>
          <a:p>
            <a:pPr lvl="2">
              <a:lnSpc>
                <a:spcPct val="100000"/>
              </a:lnSpc>
              <a:buFont typeface="Arial"/>
              <a:buChar char="•"/>
            </a:pPr>
            <a:r>
              <a:rPr lang="en-US" sz="2400" strike="noStrike">
                <a:solidFill>
                  <a:srgbClr val="000000"/>
                </a:solidFill>
                <a:latin typeface="Calibri"/>
              </a:rPr>
              <a:t>Producing well destroyed by fire and production not resumed for four years = temporary.</a:t>
            </a:r>
            <a:r>
              <a:rPr lang="en-US" sz="2400" strike="noStrike" baseline="30000">
                <a:solidFill>
                  <a:srgbClr val="000000"/>
                </a:solidFill>
                <a:latin typeface="Calibri"/>
              </a:rPr>
              <a:t> </a:t>
            </a:r>
            <a:endParaRPr/>
          </a:p>
          <a:p>
            <a:pPr lvl="3">
              <a:lnSpc>
                <a:spcPct val="100000"/>
              </a:lnSpc>
              <a:buFont typeface="Arial"/>
              <a:buChar char="–"/>
            </a:pPr>
            <a:r>
              <a:rPr i="1" lang="en-US" sz="2000" strike="noStrike">
                <a:solidFill>
                  <a:srgbClr val="000000"/>
                </a:solidFill>
                <a:latin typeface="Calibri"/>
              </a:rPr>
              <a:t>Saulsberry v. Siegel, </a:t>
            </a:r>
            <a:r>
              <a:rPr lang="en-US" sz="2000" strike="noStrike">
                <a:solidFill>
                  <a:srgbClr val="000000"/>
                </a:solidFill>
                <a:latin typeface="Calibri"/>
              </a:rPr>
              <a:t>252 S.W.2d 783 (Tex. 1941)</a:t>
            </a:r>
            <a:endParaRPr/>
          </a:p>
          <a:p>
            <a:pPr lvl="2">
              <a:lnSpc>
                <a:spcPct val="100000"/>
              </a:lnSpc>
              <a:buFont typeface="Arial"/>
              <a:buChar char="•"/>
            </a:pPr>
            <a:r>
              <a:rPr lang="en-US" sz="2400" strike="noStrike">
                <a:solidFill>
                  <a:srgbClr val="000000"/>
                </a:solidFill>
                <a:latin typeface="Calibri"/>
              </a:rPr>
              <a:t>Ceasing production for economic reasons = not temporary. </a:t>
            </a:r>
            <a:endParaRPr/>
          </a:p>
          <a:p>
            <a:pPr lvl="3">
              <a:lnSpc>
                <a:spcPct val="100000"/>
              </a:lnSpc>
              <a:buFont typeface="Arial"/>
              <a:buChar char="–"/>
            </a:pPr>
            <a:r>
              <a:rPr i="1" lang="en-US" sz="2000" strike="noStrike">
                <a:solidFill>
                  <a:srgbClr val="000000"/>
                </a:solidFill>
                <a:latin typeface="Calibri"/>
              </a:rPr>
              <a:t>Somont Oil Co. v. A &amp; G Drilling, Inc.</a:t>
            </a:r>
            <a:r>
              <a:rPr lang="en-US" sz="2000" strike="noStrike">
                <a:solidFill>
                  <a:srgbClr val="000000"/>
                </a:solidFill>
                <a:latin typeface="Calibri"/>
              </a:rPr>
              <a:t>, 49 P.3d 598 (Mont. 2002) </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5" name="TextShape 1"/>
          <p:cNvSpPr txBox="1"/>
          <p:nvPr/>
        </p:nvSpPr>
        <p:spPr>
          <a:xfrm>
            <a:off x="457200" y="274680"/>
            <a:ext cx="8229240" cy="1142640"/>
          </a:xfrm>
          <a:prstGeom prst="rect">
            <a:avLst/>
          </a:prstGeom>
          <a:noFill/>
          <a:ln>
            <a:noFill/>
          </a:ln>
        </p:spPr>
        <p:txBody>
          <a:bodyPr anchor="ctr"/>
          <a:p>
            <a:pPr algn="ctr">
              <a:lnSpc>
                <a:spcPct val="100000"/>
              </a:lnSpc>
            </a:pPr>
            <a:r>
              <a:rPr i="1" lang="en-US" sz="4400" strike="noStrike">
                <a:solidFill>
                  <a:srgbClr val="000000"/>
                </a:solidFill>
                <a:latin typeface="Calibri"/>
              </a:rPr>
              <a:t>Egeland v. Continental Resources, Inc.</a:t>
            </a:r>
            <a:r>
              <a:rPr lang="en-US" sz="4400" strike="noStrike">
                <a:solidFill>
                  <a:srgbClr val="000000"/>
                </a:solidFill>
                <a:latin typeface="Calibri"/>
              </a:rPr>
              <a:t>, 2000 ND 169, 616 N.W.2d 861.</a:t>
            </a:r>
            <a:endParaRPr/>
          </a:p>
        </p:txBody>
      </p:sp>
      <p:sp>
        <p:nvSpPr>
          <p:cNvPr id="96" name="TextShape 2"/>
          <p:cNvSpPr txBox="1"/>
          <p:nvPr/>
        </p:nvSpPr>
        <p:spPr>
          <a:xfrm>
            <a:off x="275400" y="1632600"/>
            <a:ext cx="8613720" cy="4840560"/>
          </a:xfrm>
          <a:prstGeom prst="rect">
            <a:avLst/>
          </a:prstGeom>
          <a:noFill/>
          <a:ln>
            <a:noFill/>
          </a:ln>
        </p:spPr>
        <p:txBody>
          <a:bodyPr/>
          <a:p>
            <a:r>
              <a:rPr lang="en-US" sz="3300" strike="noStrike" u="sng">
                <a:solidFill>
                  <a:srgbClr val="000000"/>
                </a:solidFill>
                <a:latin typeface="Calibri"/>
              </a:rPr>
              <a:t>Facts:</a:t>
            </a:r>
            <a:endParaRPr/>
          </a:p>
          <a:p>
            <a:r>
              <a:rPr lang="en-US" sz="2900" strike="noStrike">
                <a:solidFill>
                  <a:srgbClr val="000000"/>
                </a:solidFill>
                <a:latin typeface="Calibri"/>
              </a:rPr>
              <a:t>Plaintiffs enter into two similar leases, each containing a </a:t>
            </a:r>
            <a:r>
              <a:rPr b="1" lang="en-US" sz="2900" strike="noStrike">
                <a:solidFill>
                  <a:srgbClr val="000000"/>
                </a:solidFill>
                <a:latin typeface="Calibri"/>
              </a:rPr>
              <a:t>continuous drilling operations clause</a:t>
            </a:r>
            <a:r>
              <a:rPr lang="en-US" sz="2900" strike="noStrike">
                <a:solidFill>
                  <a:srgbClr val="000000"/>
                </a:solidFill>
                <a:latin typeface="Calibri"/>
              </a:rPr>
              <a:t> and a </a:t>
            </a:r>
            <a:r>
              <a:rPr b="1" lang="en-US" sz="2900" strike="noStrike">
                <a:solidFill>
                  <a:srgbClr val="000000"/>
                </a:solidFill>
                <a:latin typeface="Calibri"/>
              </a:rPr>
              <a:t>Pugh clause</a:t>
            </a:r>
            <a:r>
              <a:rPr lang="en-US" sz="2900" strike="noStrike">
                <a:solidFill>
                  <a:srgbClr val="000000"/>
                </a:solidFill>
                <a:latin typeface="Calibri"/>
              </a:rPr>
              <a:t>. The property covered by the leases is within an area designated by the Industrial Commission for the exclusive purpose of drilling horizontal wells. </a:t>
            </a:r>
            <a:endParaRPr/>
          </a:p>
          <a:p>
            <a:pPr lvl="2">
              <a:lnSpc>
                <a:spcPct val="100000"/>
              </a:lnSpc>
              <a:buFont typeface="Arial"/>
              <a:buChar char="•"/>
            </a:pPr>
            <a:r>
              <a:rPr lang="en-US" sz="2500" strike="noStrike">
                <a:solidFill>
                  <a:srgbClr val="000000"/>
                </a:solidFill>
                <a:latin typeface="Calibri"/>
              </a:rPr>
              <a:t>5 separate spacing units, two horizontal wells allowed per unit. (640 acres)</a:t>
            </a:r>
            <a:endParaRPr/>
          </a:p>
          <a:p>
            <a:pPr lvl="2">
              <a:lnSpc>
                <a:spcPct val="100000"/>
              </a:lnSpc>
              <a:buFont typeface="Arial"/>
              <a:buChar char="•"/>
            </a:pPr>
            <a:r>
              <a:rPr lang="en-US" sz="2500" strike="noStrike">
                <a:solidFill>
                  <a:srgbClr val="000000"/>
                </a:solidFill>
                <a:latin typeface="Calibri"/>
              </a:rPr>
              <a:t>Continental obtained compulsory pooling orders from the Commission for each of the five spacing units. </a:t>
            </a:r>
            <a:endParaRPr/>
          </a:p>
          <a:p>
            <a:r>
              <a:rPr lang="en-US" sz="2900" strike="noStrike">
                <a:solidFill>
                  <a:srgbClr val="000000"/>
                </a:solidFill>
                <a:latin typeface="Calibri"/>
              </a:rPr>
              <a:t>Prior to the end of the primary term, the Commission issued permits authorizing Continental to drill one well in each of the five spacing units. </a:t>
            </a:r>
            <a:endParaRPr/>
          </a:p>
          <a:p>
            <a:r>
              <a:rPr lang="en-US" sz="2900" strike="noStrike">
                <a:solidFill>
                  <a:srgbClr val="000000"/>
                </a:solidFill>
                <a:latin typeface="Wingdings"/>
              </a:rPr>
              <a:t></a:t>
            </a:r>
            <a:r>
              <a:rPr lang="en-US" sz="2900" strike="noStrike">
                <a:solidFill>
                  <a:srgbClr val="000000"/>
                </a:solidFill>
                <a:latin typeface="Calibri"/>
              </a:rPr>
              <a:t> </a:t>
            </a:r>
            <a:r>
              <a:rPr lang="en-US" sz="2900" strike="noStrike">
                <a:solidFill>
                  <a:srgbClr val="000000"/>
                </a:solidFill>
                <a:latin typeface="Calibri"/>
              </a:rPr>
              <a:t>Continental </a:t>
            </a:r>
            <a:r>
              <a:rPr b="1" lang="en-US" sz="2900" strike="noStrike">
                <a:solidFill>
                  <a:srgbClr val="000000"/>
                </a:solidFill>
                <a:latin typeface="Calibri"/>
              </a:rPr>
              <a:t>commenced operations </a:t>
            </a:r>
            <a:r>
              <a:rPr lang="en-US" sz="2900" strike="noStrike">
                <a:solidFill>
                  <a:srgbClr val="000000"/>
                </a:solidFill>
                <a:latin typeface="Calibri"/>
              </a:rPr>
              <a:t>on only </a:t>
            </a:r>
            <a:r>
              <a:rPr b="1" lang="en-US" sz="2900" strike="noStrike">
                <a:solidFill>
                  <a:srgbClr val="000000"/>
                </a:solidFill>
                <a:latin typeface="Calibri"/>
              </a:rPr>
              <a:t>ONE</a:t>
            </a:r>
            <a:r>
              <a:rPr lang="en-US" sz="2900" strike="noStrike">
                <a:solidFill>
                  <a:srgbClr val="000000"/>
                </a:solidFill>
                <a:latin typeface="Calibri"/>
              </a:rPr>
              <a:t> of the units prior to the expiration of the primary term.</a:t>
            </a:r>
            <a:endParaRPr/>
          </a:p>
          <a:p>
            <a:endParaRPr/>
          </a:p>
          <a:p>
            <a:r>
              <a:rPr lang="en-US" sz="3300" strike="noStrike" u="sng">
                <a:solidFill>
                  <a:srgbClr val="000000"/>
                </a:solidFill>
                <a:latin typeface="Calibri"/>
              </a:rPr>
              <a:t>Issue:</a:t>
            </a:r>
            <a:endParaRPr/>
          </a:p>
          <a:p>
            <a:r>
              <a:rPr lang="en-US" sz="2900" strike="noStrike">
                <a:solidFill>
                  <a:srgbClr val="000000"/>
                </a:solidFill>
                <a:latin typeface="Calibri"/>
              </a:rPr>
              <a:t>Does the Pugh clause terminate the entire lease when only one unit of a pooled area is in operation prior to the end of primary term?</a:t>
            </a:r>
            <a:endParaRPr/>
          </a:p>
          <a:p>
            <a:endParaRPr/>
          </a:p>
          <a:p>
            <a:r>
              <a:rPr lang="en-US" sz="3300" strike="noStrike" u="sng">
                <a:solidFill>
                  <a:srgbClr val="000000"/>
                </a:solidFill>
                <a:latin typeface="Calibri"/>
              </a:rPr>
              <a:t>Holding: </a:t>
            </a:r>
            <a:endParaRPr/>
          </a:p>
          <a:p>
            <a:r>
              <a:rPr b="1" lang="en-US" sz="2900" strike="noStrike">
                <a:solidFill>
                  <a:srgbClr val="000000"/>
                </a:solidFill>
                <a:latin typeface="Calibri"/>
              </a:rPr>
              <a:t>No</a:t>
            </a:r>
            <a:r>
              <a:rPr lang="en-US" sz="2900" strike="noStrike">
                <a:solidFill>
                  <a:srgbClr val="000000"/>
                </a:solidFill>
                <a:latin typeface="Calibri"/>
              </a:rPr>
              <a:t>. </a:t>
            </a:r>
            <a:r>
              <a:rPr b="1" lang="en-US" sz="2900" strike="noStrike">
                <a:solidFill>
                  <a:srgbClr val="000000"/>
                </a:solidFill>
                <a:latin typeface="Calibri"/>
              </a:rPr>
              <a:t>When land is pooled, the continuous operations clause applies to it all. </a:t>
            </a:r>
            <a:endParaRPr/>
          </a:p>
          <a:p>
            <a:pPr lvl="1">
              <a:lnSpc>
                <a:spcPct val="100000"/>
              </a:lnSpc>
              <a:buFont typeface="Arial"/>
              <a:buChar char="–"/>
            </a:pPr>
            <a:r>
              <a:rPr lang="en-US" sz="2900" strike="noStrike">
                <a:solidFill>
                  <a:srgbClr val="000000"/>
                </a:solidFill>
                <a:latin typeface="Calibri"/>
              </a:rPr>
              <a:t>“</a:t>
            </a:r>
            <a:r>
              <a:rPr lang="en-US" sz="2900" strike="noStrike">
                <a:solidFill>
                  <a:srgbClr val="000000"/>
                </a:solidFill>
                <a:latin typeface="Calibri"/>
              </a:rPr>
              <a:t>An oil and gas lease is generally indivisible by nature, and production or other operations on any part of the land will generally maintain the lease beyond the primary term for all of the land covered by the lease.”</a:t>
            </a:r>
            <a:endParaRPr/>
          </a:p>
          <a:p>
            <a:endParaRPr/>
          </a:p>
          <a:p>
            <a:endParaRPr/>
          </a:p>
          <a:p>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7" name="TextShape 1"/>
          <p:cNvSpPr txBox="1"/>
          <p:nvPr/>
        </p:nvSpPr>
        <p:spPr>
          <a:xfrm>
            <a:off x="457200" y="457200"/>
            <a:ext cx="8229240" cy="1142640"/>
          </a:xfrm>
          <a:prstGeom prst="rect">
            <a:avLst/>
          </a:prstGeom>
          <a:noFill/>
          <a:ln>
            <a:noFill/>
          </a:ln>
        </p:spPr>
        <p:txBody>
          <a:bodyPr anchor="ctr"/>
          <a:p>
            <a:pPr algn="ctr">
              <a:lnSpc>
                <a:spcPct val="100000"/>
              </a:lnSpc>
            </a:pPr>
            <a:r>
              <a:rPr lang="en-US" sz="4400" strike="noStrike">
                <a:solidFill>
                  <a:srgbClr val="000000"/>
                </a:solidFill>
                <a:latin typeface="Calibri"/>
              </a:rPr>
              <a:t>Continuous Drilling Operations &gt; Pugh Clause</a:t>
            </a:r>
            <a:endParaRPr/>
          </a:p>
        </p:txBody>
      </p:sp>
      <p:sp>
        <p:nvSpPr>
          <p:cNvPr id="98" name="TextShape 2"/>
          <p:cNvSpPr txBox="1"/>
          <p:nvPr/>
        </p:nvSpPr>
        <p:spPr>
          <a:xfrm>
            <a:off x="457200" y="1963080"/>
            <a:ext cx="8229240" cy="4584960"/>
          </a:xfrm>
          <a:prstGeom prst="rect">
            <a:avLst/>
          </a:prstGeom>
          <a:noFill/>
          <a:ln>
            <a:noFill/>
          </a:ln>
        </p:spPr>
        <p:txBody>
          <a:bodyPr/>
          <a:p>
            <a:pPr>
              <a:lnSpc>
                <a:spcPct val="100000"/>
              </a:lnSpc>
              <a:buFont typeface="Arial"/>
              <a:buChar char="•"/>
            </a:pPr>
            <a:r>
              <a:rPr lang="en-US" sz="3200" strike="noStrike">
                <a:solidFill>
                  <a:srgbClr val="000000"/>
                </a:solidFill>
                <a:latin typeface="Calibri"/>
              </a:rPr>
              <a:t>The main purpose of a </a:t>
            </a:r>
            <a:r>
              <a:rPr b="1" lang="en-US" sz="3200" strike="noStrike">
                <a:solidFill>
                  <a:srgbClr val="000000"/>
                </a:solidFill>
                <a:latin typeface="Calibri"/>
              </a:rPr>
              <a:t>Pugh clause </a:t>
            </a:r>
            <a:r>
              <a:rPr lang="en-US" sz="3200" strike="noStrike">
                <a:solidFill>
                  <a:srgbClr val="000000"/>
                </a:solidFill>
                <a:latin typeface="Calibri"/>
              </a:rPr>
              <a:t>"is to protect the lessor from the anomaly of having the entire property held under a lease by production from a very small portion," and the clause is designed to "foster reasonable development of leased property." </a:t>
            </a:r>
            <a:endParaRPr/>
          </a:p>
          <a:p>
            <a:pPr lvl="1">
              <a:lnSpc>
                <a:spcPct val="100000"/>
              </a:lnSpc>
              <a:buFont typeface="Arial"/>
              <a:buChar char="–"/>
            </a:pPr>
            <a:r>
              <a:rPr i="1" lang="en-US" sz="2800" strike="noStrike">
                <a:solidFill>
                  <a:srgbClr val="000000"/>
                </a:solidFill>
                <a:latin typeface="Calibri"/>
              </a:rPr>
              <a:t>Sandefer Oil &amp; Gas, Inc. v. Duhon, </a:t>
            </a:r>
            <a:r>
              <a:rPr lang="en-US" sz="2800" strike="noStrike">
                <a:solidFill>
                  <a:srgbClr val="000000"/>
                </a:solidFill>
                <a:latin typeface="Calibri"/>
              </a:rPr>
              <a:t>961 F.2d 1207, 1209 (5th Cir.1992)</a:t>
            </a:r>
            <a:r>
              <a:rPr i="1" lang="en-US" sz="2800" strike="noStrike">
                <a:solidFill>
                  <a:srgbClr val="000000"/>
                </a:solidFill>
                <a:latin typeface="Calibri"/>
              </a:rPr>
              <a:t>.</a:t>
            </a:r>
            <a:endParaRPr/>
          </a:p>
          <a:p>
            <a:endParaRPr/>
          </a:p>
          <a:p>
            <a:pPr>
              <a:lnSpc>
                <a:spcPct val="100000"/>
              </a:lnSpc>
              <a:buFont typeface="Arial"/>
              <a:buChar char="•"/>
            </a:pPr>
            <a:r>
              <a:rPr b="1" lang="en-US" sz="3200" strike="noStrike">
                <a:solidFill>
                  <a:srgbClr val="000000"/>
                </a:solidFill>
                <a:latin typeface="Calibri"/>
              </a:rPr>
              <a:t>When land is pooled, the continuous operations clause applies to it all. </a:t>
            </a:r>
            <a:endParaRPr/>
          </a:p>
          <a:p>
            <a:pPr lvl="1">
              <a:lnSpc>
                <a:spcPct val="100000"/>
              </a:lnSpc>
              <a:buFont typeface="Arial"/>
              <a:buChar char="–"/>
            </a:pPr>
            <a:r>
              <a:rPr lang="en-US" sz="2800" strike="noStrike">
                <a:solidFill>
                  <a:srgbClr val="000000"/>
                </a:solidFill>
                <a:latin typeface="Calibri"/>
              </a:rPr>
              <a:t>“</a:t>
            </a:r>
            <a:r>
              <a:rPr lang="en-US" sz="2800" strike="noStrike">
                <a:solidFill>
                  <a:srgbClr val="000000"/>
                </a:solidFill>
                <a:latin typeface="Calibri"/>
              </a:rPr>
              <a:t>We see no irreconcilable conflict between the Pugh clause and the habendum and continuous drilling operations clauses of the lease. The Pugh clause is silent about continuous drilling operations.” </a:t>
            </a:r>
            <a:r>
              <a:rPr i="1" lang="en-US" sz="2800" strike="noStrike">
                <a:solidFill>
                  <a:srgbClr val="000000"/>
                </a:solidFill>
                <a:latin typeface="Calibri"/>
              </a:rPr>
              <a:t>Egeland </a:t>
            </a:r>
            <a:r>
              <a:rPr lang="en-US" sz="2800" strike="noStrike">
                <a:solidFill>
                  <a:srgbClr val="000000"/>
                </a:solidFill>
                <a:latin typeface="Calibri"/>
              </a:rPr>
              <a:t>at ¶ 27. </a:t>
            </a:r>
            <a:endParaRPr/>
          </a:p>
          <a:p>
            <a:pPr lvl="1">
              <a:lnSpc>
                <a:spcPct val="100000"/>
              </a:lnSpc>
              <a:buFont typeface="Arial"/>
              <a:buChar char="–"/>
            </a:pPr>
            <a:r>
              <a:rPr lang="en-US" sz="2800" strike="noStrike">
                <a:solidFill>
                  <a:srgbClr val="000000"/>
                </a:solidFill>
                <a:latin typeface="Calibri"/>
              </a:rPr>
              <a:t>“</a:t>
            </a:r>
            <a:r>
              <a:rPr lang="en-US" sz="2800" strike="noStrike">
                <a:solidFill>
                  <a:srgbClr val="000000"/>
                </a:solidFill>
                <a:latin typeface="Calibri"/>
              </a:rPr>
              <a:t>The language of the Pugh clause provides "[a] producing well" extends the lease "ONLY as to those lands" sharing in production. The word "ONLY" limits the lands held by production from a given well, not the methods for extending the lease.” </a:t>
            </a:r>
            <a:r>
              <a:rPr i="1" lang="en-US" sz="2800" strike="noStrike">
                <a:solidFill>
                  <a:srgbClr val="000000"/>
                </a:solidFill>
                <a:latin typeface="Calibri"/>
              </a:rPr>
              <a:t>Id. </a:t>
            </a:r>
            <a:endParaRPr/>
          </a:p>
          <a:p>
            <a:endParaRPr/>
          </a:p>
          <a:p>
            <a:pPr>
              <a:lnSpc>
                <a:spcPct val="100000"/>
              </a:lnSpc>
            </a:pPr>
            <a:endParaRPr/>
          </a:p>
          <a:p>
            <a:pPr>
              <a:lnSpc>
                <a:spcPct val="100000"/>
              </a:lnSpc>
            </a:pPr>
            <a:endParaRPr/>
          </a:p>
        </p:txBody>
      </p:sp>
    </p:spTree>
  </p:cSld>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9" name="TextShape 1"/>
          <p:cNvSpPr txBox="1"/>
          <p:nvPr/>
        </p:nvSpPr>
        <p:spPr>
          <a:xfrm>
            <a:off x="457200" y="252360"/>
            <a:ext cx="8229240" cy="1142640"/>
          </a:xfrm>
          <a:prstGeom prst="rect">
            <a:avLst/>
          </a:prstGeom>
          <a:noFill/>
          <a:ln>
            <a:noFill/>
          </a:ln>
        </p:spPr>
        <p:txBody>
          <a:bodyPr anchor="ctr"/>
          <a:p>
            <a:pPr algn="ctr">
              <a:lnSpc>
                <a:spcPct val="100000"/>
              </a:lnSpc>
            </a:pPr>
            <a:r>
              <a:rPr lang="en-US" sz="4400" strike="noStrike" u="sng">
                <a:solidFill>
                  <a:srgbClr val="000000"/>
                </a:solidFill>
                <a:latin typeface="Calibri"/>
              </a:rPr>
              <a:t>Continuous Drilling Operations on Pooled Acreage</a:t>
            </a:r>
            <a:endParaRPr/>
          </a:p>
        </p:txBody>
      </p:sp>
      <p:sp>
        <p:nvSpPr>
          <p:cNvPr id="100" name="TextShape 2"/>
          <p:cNvSpPr txBox="1"/>
          <p:nvPr/>
        </p:nvSpPr>
        <p:spPr>
          <a:xfrm>
            <a:off x="457200" y="1807560"/>
            <a:ext cx="8229240" cy="5180040"/>
          </a:xfrm>
          <a:prstGeom prst="rect">
            <a:avLst/>
          </a:prstGeom>
          <a:noFill/>
          <a:ln>
            <a:noFill/>
          </a:ln>
        </p:spPr>
        <p:txBody>
          <a:bodyPr/>
          <a:p>
            <a:pPr>
              <a:lnSpc>
                <a:spcPct val="100000"/>
              </a:lnSpc>
              <a:buFont typeface="Arial"/>
              <a:buChar char="•"/>
            </a:pPr>
            <a:r>
              <a:rPr lang="en-US" sz="3200" strike="noStrike">
                <a:solidFill>
                  <a:srgbClr val="000000"/>
                </a:solidFill>
                <a:latin typeface="Calibri"/>
              </a:rPr>
              <a:t>The majority rule is governmental pooling and unitization orders do not divide a lease, and production anywhere on the pooled acreage holds all leases that may be wholly or partly in the unit.  </a:t>
            </a:r>
            <a:endParaRPr/>
          </a:p>
          <a:p>
            <a:pPr lvl="1">
              <a:lnSpc>
                <a:spcPct val="100000"/>
              </a:lnSpc>
              <a:buFont typeface="Arial"/>
              <a:buChar char="–"/>
            </a:pPr>
            <a:r>
              <a:rPr i="1" lang="en-US" sz="2800" strike="noStrike">
                <a:solidFill>
                  <a:srgbClr val="000000"/>
                </a:solidFill>
                <a:latin typeface="Calibri"/>
              </a:rPr>
              <a:t>Mesa Petroleum Co. v. Scheib</a:t>
            </a:r>
            <a:r>
              <a:rPr lang="en-US" sz="2800" strike="noStrike">
                <a:solidFill>
                  <a:srgbClr val="000000"/>
                </a:solidFill>
                <a:latin typeface="Calibri"/>
              </a:rPr>
              <a:t>, 726 F.2d 614, 615 (10th Cir. 1984). </a:t>
            </a:r>
            <a:endParaRPr/>
          </a:p>
          <a:p>
            <a:pPr>
              <a:lnSpc>
                <a:spcPct val="100000"/>
              </a:lnSpc>
            </a:pPr>
            <a:endParaRPr/>
          </a:p>
          <a:p>
            <a:pPr>
              <a:lnSpc>
                <a:spcPct val="100000"/>
              </a:lnSpc>
              <a:buFont typeface="Arial"/>
              <a:buChar char="•"/>
            </a:pPr>
            <a:r>
              <a:rPr lang="en-US" sz="3200" strike="noStrike">
                <a:solidFill>
                  <a:srgbClr val="000000"/>
                </a:solidFill>
                <a:latin typeface="Calibri"/>
              </a:rPr>
              <a:t>Ordinarily, production from, or other operations on, any part of the land included in an oil and gas lease will perpetuate the lease beyond the primary term as to all of the land covered by the lease.  </a:t>
            </a:r>
            <a:endParaRPr/>
          </a:p>
          <a:p>
            <a:pPr lvl="1">
              <a:lnSpc>
                <a:spcPct val="100000"/>
              </a:lnSpc>
              <a:buFont typeface="Arial"/>
              <a:buChar char="–"/>
            </a:pPr>
            <a:r>
              <a:rPr i="1" lang="en-US" sz="2800" strike="noStrike">
                <a:solidFill>
                  <a:srgbClr val="000000"/>
                </a:solidFill>
                <a:latin typeface="Calibri"/>
              </a:rPr>
              <a:t>SMK Energy Corp. v. Westchester Gas Co.</a:t>
            </a:r>
            <a:r>
              <a:rPr lang="en-US" sz="2800" strike="noStrike">
                <a:solidFill>
                  <a:srgbClr val="000000"/>
                </a:solidFill>
                <a:latin typeface="Calibri"/>
              </a:rPr>
              <a:t>, 705 S.W.2d 174, 176 (Tex.Ct.App. 1985). </a:t>
            </a:r>
            <a:endParaRPr/>
          </a:p>
          <a:p>
            <a:pPr>
              <a:lnSpc>
                <a:spcPct val="100000"/>
              </a:lnSpc>
            </a:pPr>
            <a:endParaRPr/>
          </a:p>
          <a:p>
            <a:pPr>
              <a:lnSpc>
                <a:spcPct val="100000"/>
              </a:lnSpc>
              <a:buFont typeface="Arial"/>
              <a:buChar char="•"/>
            </a:pPr>
            <a:r>
              <a:rPr b="1" lang="en-US" sz="3200" strike="noStrike">
                <a:solidFill>
                  <a:srgbClr val="000000"/>
                </a:solidFill>
                <a:latin typeface="Calibri"/>
              </a:rPr>
              <a:t>See also N.D.C.C. § 38-08-08(1</a:t>
            </a:r>
            <a:r>
              <a:rPr lang="en-US" sz="3200" strike="noStrike">
                <a:solidFill>
                  <a:srgbClr val="000000"/>
                </a:solidFill>
                <a:latin typeface="Calibri"/>
              </a:rPr>
              <a:t>) ("Operations incident to the drilling of a well upon any portion of a spacing unit covered by a pooling order must be deemed, for all purposes, the conduct of such operations upon each separately owned tract in the drilling unit by the several owners thereof.”)</a:t>
            </a:r>
            <a:endParaRPr/>
          </a:p>
          <a:p>
            <a:pPr lvl="1">
              <a:lnSpc>
                <a:spcPct val="100000"/>
              </a:lnSpc>
              <a:buFont typeface="Arial"/>
              <a:buChar char="–"/>
            </a:pPr>
            <a:r>
              <a:rPr lang="en-US" sz="2800" strike="noStrike">
                <a:solidFill>
                  <a:srgbClr val="000000"/>
                </a:solidFill>
                <a:latin typeface="Calibri"/>
              </a:rPr>
              <a:t>Statute cited in </a:t>
            </a:r>
            <a:r>
              <a:rPr i="1" lang="en-US" sz="2800" strike="noStrike">
                <a:solidFill>
                  <a:srgbClr val="000000"/>
                </a:solidFill>
                <a:latin typeface="Calibri"/>
              </a:rPr>
              <a:t>Egeland </a:t>
            </a:r>
            <a:r>
              <a:rPr lang="en-US" sz="2800" strike="noStrike">
                <a:solidFill>
                  <a:srgbClr val="000000"/>
                </a:solidFill>
                <a:latin typeface="Calibri"/>
              </a:rPr>
              <a:t>at ¶ 12. </a:t>
            </a:r>
            <a:endParaRPr/>
          </a:p>
        </p:txBody>
      </p:sp>
    </p:spTree>
  </p:cSld>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1" name="TextShape 1"/>
          <p:cNvSpPr txBox="1"/>
          <p:nvPr/>
        </p:nvSpPr>
        <p:spPr>
          <a:xfrm>
            <a:off x="457200" y="274680"/>
            <a:ext cx="8229240" cy="1142640"/>
          </a:xfrm>
          <a:prstGeom prst="rect">
            <a:avLst/>
          </a:prstGeom>
          <a:noFill/>
          <a:ln>
            <a:noFill/>
          </a:ln>
        </p:spPr>
        <p:txBody>
          <a:bodyPr anchor="ctr"/>
          <a:p>
            <a:pPr algn="ctr">
              <a:lnSpc>
                <a:spcPct val="100000"/>
              </a:lnSpc>
            </a:pPr>
            <a:r>
              <a:rPr lang="en-US" sz="4400" strike="noStrike" u="sng">
                <a:solidFill>
                  <a:srgbClr val="000000"/>
                </a:solidFill>
                <a:latin typeface="Calibri"/>
              </a:rPr>
              <a:t>Continuous Drilling Operations (NY)</a:t>
            </a:r>
            <a:endParaRPr/>
          </a:p>
        </p:txBody>
      </p:sp>
      <p:sp>
        <p:nvSpPr>
          <p:cNvPr id="102" name="TextShape 2"/>
          <p:cNvSpPr txBox="1"/>
          <p:nvPr/>
        </p:nvSpPr>
        <p:spPr>
          <a:xfrm>
            <a:off x="457200" y="1600200"/>
            <a:ext cx="8229240" cy="4525560"/>
          </a:xfrm>
          <a:prstGeom prst="rect">
            <a:avLst/>
          </a:prstGeom>
          <a:noFill/>
          <a:ln>
            <a:noFill/>
          </a:ln>
        </p:spPr>
        <p:txBody>
          <a:bodyPr/>
          <a:p>
            <a:pPr>
              <a:lnSpc>
                <a:spcPct val="100000"/>
              </a:lnSpc>
              <a:buFont typeface="Arial"/>
              <a:buChar char="•"/>
            </a:pPr>
            <a:r>
              <a:rPr b="1" lang="en-US" sz="3200" strike="noStrike">
                <a:solidFill>
                  <a:srgbClr val="000000"/>
                </a:solidFill>
                <a:latin typeface="Calibri"/>
              </a:rPr>
              <a:t>No NY cases. </a:t>
            </a:r>
            <a:endParaRPr/>
          </a:p>
          <a:p>
            <a:pPr>
              <a:lnSpc>
                <a:spcPct val="100000"/>
              </a:lnSpc>
            </a:pPr>
            <a:endParaRPr/>
          </a:p>
          <a:p>
            <a:pPr>
              <a:lnSpc>
                <a:spcPct val="100000"/>
              </a:lnSpc>
              <a:buFont typeface="Arial"/>
              <a:buChar char="•"/>
            </a:pPr>
            <a:r>
              <a:rPr lang="en-US" sz="3200" strike="noStrike">
                <a:solidFill>
                  <a:srgbClr val="000000"/>
                </a:solidFill>
                <a:latin typeface="Calibri"/>
              </a:rPr>
              <a:t>Although in 1882 New York became "the number one oil-producing state in the nation", New York courts have long since ceded authoritativeness in oil and gas matters to "out-of-state 'oil' jurisdictions". </a:t>
            </a:r>
            <a:endParaRPr/>
          </a:p>
          <a:p>
            <a:pPr lvl="1">
              <a:lnSpc>
                <a:spcPct val="100000"/>
              </a:lnSpc>
              <a:buFont typeface="Arial"/>
              <a:buChar char="–"/>
            </a:pPr>
            <a:r>
              <a:rPr i="1" lang="en-US" sz="2800" strike="noStrike">
                <a:solidFill>
                  <a:srgbClr val="000000"/>
                </a:solidFill>
                <a:latin typeface="Calibri"/>
              </a:rPr>
              <a:t>Beardslee v. Inflection Energy, LLC</a:t>
            </a:r>
            <a:r>
              <a:rPr lang="en-US" sz="2800" strike="noStrike">
                <a:solidFill>
                  <a:srgbClr val="000000"/>
                </a:solidFill>
                <a:latin typeface="Calibri"/>
              </a:rPr>
              <a:t>, No. 44 (N.Y. Mar. 31, 2015). </a:t>
            </a:r>
            <a:endParaRPr/>
          </a:p>
        </p:txBody>
      </p:sp>
    </p:spTree>
  </p:cSld>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3" name="TextShape 1"/>
          <p:cNvSpPr txBox="1"/>
          <p:nvPr/>
        </p:nvSpPr>
        <p:spPr>
          <a:xfrm>
            <a:off x="457200" y="274680"/>
            <a:ext cx="8229240" cy="1142640"/>
          </a:xfrm>
          <a:prstGeom prst="rect">
            <a:avLst/>
          </a:prstGeom>
          <a:noFill/>
          <a:ln>
            <a:noFill/>
          </a:ln>
        </p:spPr>
        <p:txBody>
          <a:bodyPr anchor="ctr"/>
          <a:p>
            <a:pPr algn="ctr">
              <a:lnSpc>
                <a:spcPct val="100000"/>
              </a:lnSpc>
            </a:pPr>
            <a:r>
              <a:rPr lang="en-US" sz="4400" strike="noStrike" u="sng">
                <a:solidFill>
                  <a:srgbClr val="000000"/>
                </a:solidFill>
                <a:latin typeface="Calibri"/>
              </a:rPr>
              <a:t>(2) Shut-in Royalty Clause</a:t>
            </a:r>
            <a:endParaRPr/>
          </a:p>
        </p:txBody>
      </p:sp>
      <p:sp>
        <p:nvSpPr>
          <p:cNvPr id="104" name="TextShape 2"/>
          <p:cNvSpPr txBox="1"/>
          <p:nvPr/>
        </p:nvSpPr>
        <p:spPr>
          <a:xfrm>
            <a:off x="211680" y="1666080"/>
            <a:ext cx="8645040" cy="5191560"/>
          </a:xfrm>
          <a:prstGeom prst="rect">
            <a:avLst/>
          </a:prstGeom>
          <a:noFill/>
          <a:ln>
            <a:noFill/>
          </a:ln>
        </p:spPr>
        <p:txBody>
          <a:bodyPr/>
          <a:p>
            <a:pPr>
              <a:lnSpc>
                <a:spcPct val="100000"/>
              </a:lnSpc>
              <a:buFont typeface="Arial"/>
              <a:buChar char="•"/>
            </a:pPr>
            <a:r>
              <a:rPr b="1" lang="en-US" sz="3200" strike="noStrike">
                <a:solidFill>
                  <a:srgbClr val="000000"/>
                </a:solidFill>
                <a:latin typeface="Calibri"/>
              </a:rPr>
              <a:t>The shut-in royalty clause will permit the lessee to preserve the oil and gas lease when the lessee is unable to find a market for the oil or gas or when an existing market for oil and gas begins to decline. </a:t>
            </a:r>
            <a:endParaRPr/>
          </a:p>
          <a:p>
            <a:pPr lvl="1">
              <a:lnSpc>
                <a:spcPct val="100000"/>
              </a:lnSpc>
              <a:buFont typeface="Arial"/>
              <a:buChar char="–"/>
            </a:pPr>
            <a:r>
              <a:rPr lang="en-US" sz="2800" strike="noStrike">
                <a:solidFill>
                  <a:srgbClr val="000000"/>
                </a:solidFill>
                <a:latin typeface="Calibri"/>
              </a:rPr>
              <a:t>Howard R. Williams &amp; Charles J. Meyers, Oil and Gas Law § 631 (2010). </a:t>
            </a:r>
            <a:endParaRPr/>
          </a:p>
          <a:p>
            <a:pPr>
              <a:lnSpc>
                <a:spcPct val="100000"/>
              </a:lnSpc>
            </a:pPr>
            <a:endParaRPr/>
          </a:p>
          <a:p>
            <a:pPr>
              <a:lnSpc>
                <a:spcPct val="100000"/>
              </a:lnSpc>
              <a:buFont typeface="Arial"/>
              <a:buChar char="•"/>
            </a:pPr>
            <a:r>
              <a:rPr lang="en-US" sz="3200" strike="noStrike">
                <a:solidFill>
                  <a:srgbClr val="000000"/>
                </a:solidFill>
                <a:latin typeface="Calibri"/>
              </a:rPr>
              <a:t>Texas and Oklahoma AGREE that a shut-in royalty clause or the payment of shut in royalties can operate to preserve the oil and gas lease when the lessee is unable to find a market for the oil or gas or when an existing market for oil and gas begins to decline. </a:t>
            </a:r>
            <a:endParaRPr/>
          </a:p>
          <a:p>
            <a:pPr>
              <a:lnSpc>
                <a:spcPct val="100000"/>
              </a:lnSpc>
            </a:pPr>
            <a:endParaRPr/>
          </a:p>
          <a:p>
            <a:pPr lvl="1">
              <a:lnSpc>
                <a:spcPct val="100000"/>
              </a:lnSpc>
              <a:buFont typeface="Arial"/>
              <a:buChar char="–"/>
            </a:pPr>
            <a:r>
              <a:rPr lang="en-US" sz="2600" strike="noStrike">
                <a:solidFill>
                  <a:srgbClr val="000000"/>
                </a:solidFill>
                <a:latin typeface="Calibri"/>
              </a:rPr>
              <a:t>Shut in royalties are, “periodic payments for the privilege of deferring exploration and production after the primary term.” </a:t>
            </a:r>
            <a:endParaRPr/>
          </a:p>
          <a:p>
            <a:pPr lvl="2">
              <a:lnSpc>
                <a:spcPct val="100000"/>
              </a:lnSpc>
              <a:buFont typeface="Arial"/>
              <a:buChar char="•"/>
            </a:pPr>
            <a:r>
              <a:rPr i="1" lang="en-US" sz="2200" strike="noStrike">
                <a:solidFill>
                  <a:srgbClr val="000000"/>
                </a:solidFill>
                <a:latin typeface="Calibri"/>
              </a:rPr>
              <a:t>Amber Oil &amp; Gas Co. v. Bratton</a:t>
            </a:r>
            <a:r>
              <a:rPr lang="en-US" sz="2200" strike="noStrike">
                <a:solidFill>
                  <a:srgbClr val="000000"/>
                </a:solidFill>
                <a:latin typeface="Calibri"/>
              </a:rPr>
              <a:t>, 711 S.W.2d 741, 743 (Tex. App. 1986) </a:t>
            </a:r>
            <a:endParaRPr/>
          </a:p>
          <a:p>
            <a:endParaRPr/>
          </a:p>
          <a:p>
            <a:pPr lvl="1">
              <a:lnSpc>
                <a:spcPct val="100000"/>
              </a:lnSpc>
              <a:buFont typeface="Arial"/>
              <a:buChar char="–"/>
            </a:pPr>
            <a:r>
              <a:rPr lang="en-US" sz="2600" strike="noStrike">
                <a:solidFill>
                  <a:srgbClr val="000000"/>
                </a:solidFill>
                <a:latin typeface="Calibri"/>
              </a:rPr>
              <a:t>A shut in royalty clause “allows the continuance of the lease, without actual production and marketing of the shut-in product by the substitution of the stipulated payment for the royalties which would accrue to the lessor from actual production and marketing.” </a:t>
            </a:r>
            <a:endParaRPr/>
          </a:p>
          <a:p>
            <a:pPr lvl="2">
              <a:lnSpc>
                <a:spcPct val="100000"/>
              </a:lnSpc>
              <a:buFont typeface="Arial"/>
              <a:buChar char="•"/>
            </a:pPr>
            <a:r>
              <a:rPr i="1" lang="en-US" sz="2200" strike="noStrike">
                <a:solidFill>
                  <a:srgbClr val="000000"/>
                </a:solidFill>
                <a:latin typeface="Calibri"/>
              </a:rPr>
              <a:t>Gard v. Kaiser</a:t>
            </a:r>
            <a:r>
              <a:rPr lang="en-US" sz="2200" strike="noStrike">
                <a:solidFill>
                  <a:srgbClr val="000000"/>
                </a:solidFill>
                <a:latin typeface="Calibri"/>
              </a:rPr>
              <a:t>, 582 P.2d 1311, 1314 (Okla. 1978)</a:t>
            </a:r>
            <a:endParaRPr/>
          </a:p>
          <a:p>
            <a:pPr>
              <a:lnSpc>
                <a:spcPct val="100000"/>
              </a:lnSpc>
            </a:pPr>
            <a:endParaRPr/>
          </a:p>
          <a:p>
            <a:pPr>
              <a:lnSpc>
                <a:spcPct val="100000"/>
              </a:lnSpc>
              <a:buFont typeface="Arial"/>
              <a:buChar char="•"/>
            </a:pPr>
            <a:r>
              <a:rPr lang="en-US" sz="3200" strike="noStrike">
                <a:solidFill>
                  <a:srgbClr val="000000"/>
                </a:solidFill>
                <a:latin typeface="Calibri"/>
              </a:rPr>
              <a:t>However, from there the two dominant views diverge....</a:t>
            </a:r>
            <a:endParaRPr/>
          </a:p>
          <a:p>
            <a:endParaRPr/>
          </a:p>
          <a:p>
            <a:endParaRPr/>
          </a:p>
          <a:p>
            <a:pPr>
              <a:lnSpc>
                <a:spcPct val="100000"/>
              </a:lnSpc>
            </a:pPr>
            <a:endParaRPr/>
          </a:p>
          <a:p>
            <a:pPr>
              <a:lnSpc>
                <a:spcPct val="100000"/>
              </a:lnSpc>
            </a:pPr>
            <a:endParaRPr/>
          </a:p>
        </p:txBody>
      </p:sp>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otalTime>92</TotalTime>
  <Application>LibreOffice/4.4.3.2$Linux_X86_64 LibreOffice_project/40m0$Build-2</Application>
  <Paragraphs>377</Paragraphs>
  <Company>University of Montana</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2015-10-20T18:50:34Z</dcterms:created>
  <dc:creator>Zach Coccoli</dc:creator>
  <dc:language>en-US</dc:language>
  <cp:lastModifiedBy>Jared Peterson</cp:lastModifiedBy>
  <dcterms:modified xsi:type="dcterms:W3CDTF">2015-12-13T14:31:39Z</dcterms:modified>
  <cp:revision>116</cp:revision>
  <dc:title>Holding Oil &amp; Gas Leases Past Primary Term</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Company">
    <vt:lpwstr>University of Montana</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21</vt:i4>
  </property>
  <property fmtid="{D5CDD505-2E9C-101B-9397-08002B2CF9AE}" pid="9" name="PresentationFormat">
    <vt:lpwstr>On-screen Show (4:3)</vt:lpwstr>
  </property>
  <property fmtid="{D5CDD505-2E9C-101B-9397-08002B2CF9AE}" pid="10" name="ScaleCrop">
    <vt:bool>0</vt:bool>
  </property>
  <property fmtid="{D5CDD505-2E9C-101B-9397-08002B2CF9AE}" pid="11" name="ShareDoc">
    <vt:bool>0</vt:bool>
  </property>
  <property fmtid="{D5CDD505-2E9C-101B-9397-08002B2CF9AE}" pid="12" name="Slides">
    <vt:i4>31</vt:i4>
  </property>
</Properties>
</file>